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44"/>
  </p:notesMasterIdLst>
  <p:sldIdLst>
    <p:sldId id="256" r:id="rId2"/>
    <p:sldId id="258" r:id="rId3"/>
    <p:sldId id="342" r:id="rId4"/>
    <p:sldId id="341" r:id="rId5"/>
    <p:sldId id="347" r:id="rId6"/>
    <p:sldId id="361" r:id="rId7"/>
    <p:sldId id="377" r:id="rId8"/>
    <p:sldId id="376" r:id="rId9"/>
    <p:sldId id="375" r:id="rId10"/>
    <p:sldId id="379" r:id="rId11"/>
    <p:sldId id="378" r:id="rId12"/>
    <p:sldId id="363" r:id="rId13"/>
    <p:sldId id="383" r:id="rId14"/>
    <p:sldId id="365" r:id="rId15"/>
    <p:sldId id="380" r:id="rId16"/>
    <p:sldId id="384" r:id="rId17"/>
    <p:sldId id="387" r:id="rId18"/>
    <p:sldId id="367" r:id="rId19"/>
    <p:sldId id="381" r:id="rId20"/>
    <p:sldId id="388" r:id="rId21"/>
    <p:sldId id="370" r:id="rId22"/>
    <p:sldId id="343" r:id="rId23"/>
    <p:sldId id="393" r:id="rId24"/>
    <p:sldId id="394" r:id="rId25"/>
    <p:sldId id="395" r:id="rId26"/>
    <p:sldId id="386" r:id="rId27"/>
    <p:sldId id="372" r:id="rId28"/>
    <p:sldId id="382" r:id="rId29"/>
    <p:sldId id="344" r:id="rId30"/>
    <p:sldId id="385" r:id="rId31"/>
    <p:sldId id="391" r:id="rId32"/>
    <p:sldId id="267" r:id="rId33"/>
    <p:sldId id="389" r:id="rId34"/>
    <p:sldId id="390" r:id="rId35"/>
    <p:sldId id="356" r:id="rId36"/>
    <p:sldId id="357" r:id="rId37"/>
    <p:sldId id="358" r:id="rId38"/>
    <p:sldId id="359" r:id="rId39"/>
    <p:sldId id="345" r:id="rId40"/>
    <p:sldId id="392" r:id="rId41"/>
    <p:sldId id="351" r:id="rId42"/>
    <p:sldId id="350" r:id="rId4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2531510-63E3-96A5-4BA8-0A58564ED138}" name="Fletcher Davis" initials="FD" userId="S::fletcher.davis@crowdstrike.com::3d9de7b8-2b58-47df-b7e9-75e296a0cff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F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A50242-EA5C-4F3D-899D-E7F664D23CEE}">
  <a:tblStyle styleId="{11A50242-EA5C-4F3D-899D-E7F664D23C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94"/>
    <p:restoredTop sz="97155"/>
  </p:normalViewPr>
  <p:slideViewPr>
    <p:cSldViewPr snapToGrid="0">
      <p:cViewPr>
        <p:scale>
          <a:sx n="200" d="100"/>
          <a:sy n="200" d="100"/>
        </p:scale>
        <p:origin x="62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b18f4893d3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b18f4893d3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84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b22198a46b_0_6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b22198a46b_0_6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28475" y="488452"/>
            <a:ext cx="5886900" cy="16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 b="1"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28475" y="2164081"/>
            <a:ext cx="5886900" cy="4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114425" y="2762250"/>
            <a:ext cx="30078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2"/>
          </p:nvPr>
        </p:nvSpPr>
        <p:spPr>
          <a:xfrm>
            <a:off x="5021652" y="2762250"/>
            <a:ext cx="30078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5021676" y="3036500"/>
            <a:ext cx="3007800" cy="12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1114450" y="3036500"/>
            <a:ext cx="3007800" cy="12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1842150" y="368825"/>
            <a:ext cx="545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2189400" y="1317325"/>
            <a:ext cx="4765200" cy="28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1388100" y="1638300"/>
            <a:ext cx="6367800" cy="17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subTitle" idx="1"/>
          </p:nvPr>
        </p:nvSpPr>
        <p:spPr>
          <a:xfrm>
            <a:off x="1979025" y="1685925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2"/>
          </p:nvPr>
        </p:nvSpPr>
        <p:spPr>
          <a:xfrm>
            <a:off x="5536900" y="1685925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3"/>
          </p:nvPr>
        </p:nvSpPr>
        <p:spPr>
          <a:xfrm>
            <a:off x="5536900" y="1912550"/>
            <a:ext cx="26586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4"/>
          </p:nvPr>
        </p:nvSpPr>
        <p:spPr>
          <a:xfrm>
            <a:off x="1979025" y="1912550"/>
            <a:ext cx="26586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1979025" y="3098600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6"/>
          </p:nvPr>
        </p:nvSpPr>
        <p:spPr>
          <a:xfrm>
            <a:off x="5536900" y="3098600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7"/>
          </p:nvPr>
        </p:nvSpPr>
        <p:spPr>
          <a:xfrm>
            <a:off x="5536900" y="3325175"/>
            <a:ext cx="26586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8"/>
          </p:nvPr>
        </p:nvSpPr>
        <p:spPr>
          <a:xfrm>
            <a:off x="1979025" y="3325175"/>
            <a:ext cx="26586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9" hasCustomPrompt="1"/>
          </p:nvPr>
        </p:nvSpPr>
        <p:spPr>
          <a:xfrm>
            <a:off x="1072451" y="1915150"/>
            <a:ext cx="817500" cy="5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4678514" y="1915200"/>
            <a:ext cx="817500" cy="5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14" hasCustomPrompt="1"/>
          </p:nvPr>
        </p:nvSpPr>
        <p:spPr>
          <a:xfrm>
            <a:off x="1072451" y="3305800"/>
            <a:ext cx="817500" cy="5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5" hasCustomPrompt="1"/>
          </p:nvPr>
        </p:nvSpPr>
        <p:spPr>
          <a:xfrm>
            <a:off x="4678514" y="3305800"/>
            <a:ext cx="817500" cy="5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3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●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○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■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●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○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■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●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○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Mono"/>
              <a:buChar char="■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9" r:id="rId6"/>
    <p:sldLayoutId id="214748367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://bit.ly/2PfT4lq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>
            <a:spLocks noGrp="1"/>
          </p:cNvSpPr>
          <p:nvPr>
            <p:ph type="ctrTitle"/>
          </p:nvPr>
        </p:nvSpPr>
        <p:spPr>
          <a:xfrm>
            <a:off x="1001332" y="1387897"/>
            <a:ext cx="7141335" cy="1889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highlight>
                  <a:schemeClr val="dk1"/>
                </a:highlight>
              </a:rPr>
              <a:t>IMPOSTORS AMONG CREWMATES: LEVERAGING ETW FOR RED TEAM PURPOSES</a:t>
            </a:r>
            <a:endParaRPr sz="7200" dirty="0">
              <a:highlight>
                <a:schemeClr val="dk1"/>
              </a:highlight>
            </a:endParaRPr>
          </a:p>
        </p:txBody>
      </p:sp>
      <p:sp>
        <p:nvSpPr>
          <p:cNvPr id="169" name="Google Shape;169;p31"/>
          <p:cNvSpPr txBox="1">
            <a:spLocks noGrp="1"/>
          </p:cNvSpPr>
          <p:nvPr>
            <p:ph type="subTitle" idx="1"/>
          </p:nvPr>
        </p:nvSpPr>
        <p:spPr>
          <a:xfrm>
            <a:off x="1628549" y="3612953"/>
            <a:ext cx="5886900" cy="4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</a:t>
            </a:r>
            <a:r>
              <a:rPr lang="en" dirty="0">
                <a:highlight>
                  <a:schemeClr val="dk1"/>
                </a:highlight>
              </a:rPr>
              <a:t>: </a:t>
            </a:r>
            <a:r>
              <a:rPr lang="en" dirty="0">
                <a:solidFill>
                  <a:schemeClr val="accent6"/>
                </a:solidFill>
              </a:rPr>
              <a:t>Fletcher Davis</a:t>
            </a:r>
            <a:endParaRPr dirty="0"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D83A7-B530-2A5F-3D82-C85A35AC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ETW Providers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7C6AC551-4F9F-B6FA-7A0D-D03DCEDB39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6574" y="1265537"/>
            <a:ext cx="3203550" cy="390900"/>
          </a:xfrm>
        </p:spPr>
        <p:txBody>
          <a:bodyPr/>
          <a:lstStyle/>
          <a:p>
            <a:pPr marL="0"/>
            <a:r>
              <a:rPr lang="en-US" dirty="0"/>
              <a:t>WPP Providers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A85017CD-F9CC-1BD5-C17F-3B339ED4C61B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5021676" y="1265537"/>
            <a:ext cx="3007800" cy="390900"/>
          </a:xfrm>
        </p:spPr>
        <p:txBody>
          <a:bodyPr/>
          <a:lstStyle/>
          <a:p>
            <a:pPr marL="0"/>
            <a:r>
              <a:rPr lang="en-US" dirty="0"/>
              <a:t>TraceLogging Providers</a:t>
            </a:r>
          </a:p>
        </p:txBody>
      </p:sp>
      <p:sp>
        <p:nvSpPr>
          <p:cNvPr id="17" name="Subtitle 16">
            <a:extLst>
              <a:ext uri="{FF2B5EF4-FFF2-40B4-BE49-F238E27FC236}">
                <a16:creationId xmlns:a16="http://schemas.microsoft.com/office/drawing/2014/main" id="{1A3840FA-8BDC-3E43-6A49-7A20F385681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792546" y="1656436"/>
            <a:ext cx="3651759" cy="1393963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Designed for debugging a single binary</a:t>
            </a:r>
          </a:p>
          <a:p>
            <a:pPr lvl="1" algn="l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Not intended to be consumed for any other purpose</a:t>
            </a:r>
          </a:p>
          <a:p>
            <a:pPr algn="l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WPP Providers, by design, do not supply an event manifest</a:t>
            </a:r>
          </a:p>
          <a:p>
            <a:pPr lvl="1" algn="l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Requires reverse engineering to recover</a:t>
            </a:r>
          </a:p>
          <a:p>
            <a:pPr algn="l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Can be enabled by only </a:t>
            </a:r>
            <a:r>
              <a:rPr lang="en-US" dirty="0">
                <a:solidFill>
                  <a:schemeClr val="accent6"/>
                </a:solidFill>
              </a:rPr>
              <a:t>one</a:t>
            </a:r>
            <a:r>
              <a:rPr lang="en-US" dirty="0"/>
              <a:t> trace session at a time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Use the </a:t>
            </a:r>
            <a:r>
              <a:rPr lang="en-US" dirty="0">
                <a:solidFill>
                  <a:schemeClr val="accent6"/>
                </a:solidFill>
              </a:rPr>
              <a:t>RegisterTraceGuids</a:t>
            </a:r>
            <a:r>
              <a:rPr lang="en-US" dirty="0"/>
              <a:t> and </a:t>
            </a:r>
            <a:r>
              <a:rPr lang="en-US" dirty="0">
                <a:solidFill>
                  <a:schemeClr val="accent6"/>
                </a:solidFill>
              </a:rPr>
              <a:t>TraceEvent</a:t>
            </a:r>
            <a:r>
              <a:rPr lang="en-US" dirty="0"/>
              <a:t> functions to register and write events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Subtitle 16">
            <a:extLst>
              <a:ext uri="{FF2B5EF4-FFF2-40B4-BE49-F238E27FC236}">
                <a16:creationId xmlns:a16="http://schemas.microsoft.com/office/drawing/2014/main" id="{3534AF84-7427-6D83-4F2A-2F40A8C464D6}"/>
              </a:ext>
            </a:extLst>
          </p:cNvPr>
          <p:cNvSpPr txBox="1">
            <a:spLocks/>
          </p:cNvSpPr>
          <p:nvPr/>
        </p:nvSpPr>
        <p:spPr>
          <a:xfrm>
            <a:off x="4699696" y="1656437"/>
            <a:ext cx="3651759" cy="1393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Event schema is stored in application binary</a:t>
            </a:r>
          </a:p>
          <a:p>
            <a:pPr lvl="1" algn="l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Schema is stored in </a:t>
            </a:r>
            <a:r>
              <a:rPr lang="en-US" dirty="0">
                <a:solidFill>
                  <a:schemeClr val="accent6"/>
                </a:solidFill>
              </a:rPr>
              <a:t>_TraceLoggingMetadata_t</a:t>
            </a:r>
            <a:r>
              <a:rPr lang="en-US" dirty="0"/>
              <a:t> structure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Results in larger events and ETL files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Can be enabled by up to </a:t>
            </a:r>
            <a:r>
              <a:rPr lang="en-US" dirty="0">
                <a:solidFill>
                  <a:schemeClr val="accent6"/>
                </a:solidFill>
              </a:rPr>
              <a:t>eight</a:t>
            </a:r>
            <a:r>
              <a:rPr lang="en-US" dirty="0"/>
              <a:t> trace sessions simultaneously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dirty="0">
                <a:solidFill>
                  <a:schemeClr val="accent6"/>
                </a:solidFill>
              </a:rPr>
              <a:t>TraceLoggingRegister</a:t>
            </a:r>
            <a:r>
              <a:rPr lang="en-US" dirty="0"/>
              <a:t> and </a:t>
            </a:r>
            <a:r>
              <a:rPr lang="en-US" dirty="0">
                <a:solidFill>
                  <a:schemeClr val="accent6"/>
                </a:solidFill>
              </a:rPr>
              <a:t>TraceLoggingWrite</a:t>
            </a:r>
            <a:r>
              <a:rPr lang="en-US" dirty="0"/>
              <a:t> functions to register and write events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11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B31B2-6337-590F-C3D2-FD2AB7AE0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ETW Consumers</a:t>
            </a:r>
          </a:p>
        </p:txBody>
      </p:sp>
      <p:sp>
        <p:nvSpPr>
          <p:cNvPr id="4" name="Subtitle 15">
            <a:extLst>
              <a:ext uri="{FF2B5EF4-FFF2-40B4-BE49-F238E27FC236}">
                <a16:creationId xmlns:a16="http://schemas.microsoft.com/office/drawing/2014/main" id="{8DCA59B5-A150-A22B-46D9-9F1F650AF4E5}"/>
              </a:ext>
            </a:extLst>
          </p:cNvPr>
          <p:cNvSpPr txBox="1">
            <a:spLocks/>
          </p:cNvSpPr>
          <p:nvPr/>
        </p:nvSpPr>
        <p:spPr>
          <a:xfrm>
            <a:off x="977731" y="1124850"/>
            <a:ext cx="7188537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dirty="0"/>
              <a:t>Consumers are applications that collect events from one or more event tracing sessions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Can receive events in multiple ways: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Log files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Trace sessions that deliver events in real-time</a:t>
            </a:r>
            <a:endParaRPr lang="en-US" dirty="0"/>
          </a:p>
          <a:p>
            <a:pPr algn="l">
              <a:lnSpc>
                <a:spcPct val="200000"/>
              </a:lnSpc>
            </a:pPr>
            <a:r>
              <a:rPr lang="en-US" dirty="0"/>
              <a:t>A well-known consumer is the Windows Event Viewer</a:t>
            </a:r>
          </a:p>
          <a:p>
            <a:pPr lvl="1" algn="l">
              <a:lnSpc>
                <a:spcPct val="200000"/>
              </a:lnSpc>
            </a:pPr>
            <a:endParaRPr lang="en-US" sz="100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052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5A10FB-15A1-BC05-4048-64DE41F29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Interacting With ETW: Logman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199B1E-EAEA-1472-F99B-24EB82584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18" t="8313" r="5016" b="8260"/>
          <a:stretch/>
        </p:blipFill>
        <p:spPr>
          <a:xfrm>
            <a:off x="3797469" y="1276350"/>
            <a:ext cx="5124450" cy="3255264"/>
          </a:xfrm>
          <a:prstGeom prst="rect">
            <a:avLst/>
          </a:prstGeom>
        </p:spPr>
      </p:pic>
      <p:sp>
        <p:nvSpPr>
          <p:cNvPr id="2" name="Subtitle 15">
            <a:extLst>
              <a:ext uri="{FF2B5EF4-FFF2-40B4-BE49-F238E27FC236}">
                <a16:creationId xmlns:a16="http://schemas.microsoft.com/office/drawing/2014/main" id="{50B8348A-9E78-F6C5-5789-A24ABACF2B97}"/>
              </a:ext>
            </a:extLst>
          </p:cNvPr>
          <p:cNvSpPr txBox="1">
            <a:spLocks/>
          </p:cNvSpPr>
          <p:nvPr/>
        </p:nvSpPr>
        <p:spPr>
          <a:xfrm>
            <a:off x="429185" y="1276350"/>
            <a:ext cx="3368284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sz="1200" dirty="0"/>
              <a:t>Logman is a built-in Windows utility for handling ETW and Event Tracing Sessions</a:t>
            </a:r>
          </a:p>
          <a:p>
            <a:pPr algn="l">
              <a:lnSpc>
                <a:spcPct val="200000"/>
              </a:lnSpc>
            </a:pPr>
            <a:r>
              <a:rPr lang="en-US" sz="1200" dirty="0"/>
              <a:t>Allows you to query, create, start, and stop tracing sessions</a:t>
            </a:r>
          </a:p>
          <a:p>
            <a:pPr algn="l">
              <a:lnSpc>
                <a:spcPct val="200000"/>
              </a:lnSpc>
            </a:pPr>
            <a:r>
              <a:rPr lang="en-US" sz="1200" dirty="0"/>
              <a:t>Windows comes with more than </a:t>
            </a:r>
            <a:r>
              <a:rPr lang="en-US" sz="1200" dirty="0">
                <a:solidFill>
                  <a:schemeClr val="accent6"/>
                </a:solidFill>
              </a:rPr>
              <a:t>1000</a:t>
            </a:r>
            <a:r>
              <a:rPr lang="en-US" sz="1200" dirty="0"/>
              <a:t> registered providers and </a:t>
            </a:r>
            <a:r>
              <a:rPr lang="en-US" sz="1200" dirty="0">
                <a:solidFill>
                  <a:schemeClr val="accent6"/>
                </a:solidFill>
              </a:rPr>
              <a:t>12</a:t>
            </a:r>
            <a:r>
              <a:rPr lang="en-US" sz="1200" dirty="0"/>
              <a:t> trace sessions by default</a:t>
            </a:r>
          </a:p>
          <a:p>
            <a:pPr lvl="1" algn="l">
              <a:lnSpc>
                <a:spcPct val="200000"/>
              </a:lnSpc>
            </a:pPr>
            <a:endParaRPr lang="en-US" sz="100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228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5A6986-3253-5BAF-7B17-2E8E317FA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15328"/>
            <a:ext cx="7704000" cy="572700"/>
          </a:xfrm>
        </p:spPr>
        <p:txBody>
          <a:bodyPr/>
          <a:lstStyle/>
          <a:p>
            <a:r>
              <a:rPr lang="en-US" dirty="0"/>
              <a:t>Enumerating Providers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CC3A57-406B-43EC-81C2-41947FDDB8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0" t="3173" r="2981" b="3551"/>
          <a:stretch/>
        </p:blipFill>
        <p:spPr>
          <a:xfrm>
            <a:off x="1959372" y="661522"/>
            <a:ext cx="5225253" cy="446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27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49EB4A-8432-E1E3-48A6-939B45311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462" y="534054"/>
            <a:ext cx="7159076" cy="478659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75A6986-3253-5BAF-7B17-2E8E317FA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78454"/>
            <a:ext cx="7704000" cy="572700"/>
          </a:xfrm>
        </p:spPr>
        <p:txBody>
          <a:bodyPr/>
          <a:lstStyle/>
          <a:p>
            <a:r>
              <a:rPr lang="en-US" dirty="0"/>
              <a:t>Enumerating Trace Sessions</a:t>
            </a:r>
          </a:p>
        </p:txBody>
      </p:sp>
    </p:spTree>
    <p:extLst>
      <p:ext uri="{BB962C8B-B14F-4D97-AF65-F5344CB8AC3E}">
        <p14:creationId xmlns:p14="http://schemas.microsoft.com/office/powerpoint/2010/main" val="17813835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04D255-39E9-56D9-5B68-13ADF73947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03" b="12683"/>
          <a:stretch/>
        </p:blipFill>
        <p:spPr>
          <a:xfrm>
            <a:off x="1800144" y="859050"/>
            <a:ext cx="5543711" cy="414531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C00C59A-2971-28E8-3214-A93B807F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39136"/>
            <a:ext cx="7704000" cy="572700"/>
          </a:xfrm>
        </p:spPr>
        <p:txBody>
          <a:bodyPr/>
          <a:lstStyle/>
          <a:p>
            <a:r>
              <a:rPr lang="en-US" dirty="0"/>
              <a:t>Analyzing Trace Sessions</a:t>
            </a:r>
          </a:p>
        </p:txBody>
      </p:sp>
    </p:spTree>
    <p:extLst>
      <p:ext uri="{BB962C8B-B14F-4D97-AF65-F5344CB8AC3E}">
        <p14:creationId xmlns:p14="http://schemas.microsoft.com/office/powerpoint/2010/main" val="2535729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5A10FB-15A1-BC05-4048-64DE41F29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56900"/>
            <a:ext cx="7704000" cy="572700"/>
          </a:xfrm>
        </p:spPr>
        <p:txBody>
          <a:bodyPr/>
          <a:lstStyle/>
          <a:p>
            <a:r>
              <a:rPr lang="en-US" dirty="0"/>
              <a:t>Interacting With ETW: PowerShell</a:t>
            </a:r>
          </a:p>
        </p:txBody>
      </p:sp>
      <p:sp>
        <p:nvSpPr>
          <p:cNvPr id="2" name="Subtitle 15">
            <a:extLst>
              <a:ext uri="{FF2B5EF4-FFF2-40B4-BE49-F238E27FC236}">
                <a16:creationId xmlns:a16="http://schemas.microsoft.com/office/drawing/2014/main" id="{50B8348A-9E78-F6C5-5789-A24ABACF2B97}"/>
              </a:ext>
            </a:extLst>
          </p:cNvPr>
          <p:cNvSpPr txBox="1">
            <a:spLocks/>
          </p:cNvSpPr>
          <p:nvPr/>
        </p:nvSpPr>
        <p:spPr>
          <a:xfrm>
            <a:off x="302216" y="1416950"/>
            <a:ext cx="3577665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sz="1200" dirty="0"/>
              <a:t>The </a:t>
            </a:r>
            <a:r>
              <a:rPr lang="en-US" sz="1200" dirty="0">
                <a:solidFill>
                  <a:schemeClr val="accent6"/>
                </a:solidFill>
              </a:rPr>
              <a:t>EventTracingManagement</a:t>
            </a:r>
            <a:r>
              <a:rPr lang="en-US" sz="1200" dirty="0"/>
              <a:t> PowerShell module allows you to query, create, start, and stop tracing sessions</a:t>
            </a:r>
          </a:p>
          <a:p>
            <a:pPr marL="139700" indent="0" algn="l">
              <a:lnSpc>
                <a:spcPct val="200000"/>
              </a:lnSpc>
              <a:buNone/>
            </a:pPr>
            <a:endParaRPr lang="en-US" sz="1200" dirty="0"/>
          </a:p>
          <a:p>
            <a:pPr algn="l">
              <a:lnSpc>
                <a:spcPct val="200000"/>
              </a:lnSpc>
            </a:pPr>
            <a:r>
              <a:rPr lang="en-US" sz="1200" dirty="0"/>
              <a:t>The </a:t>
            </a:r>
            <a:r>
              <a:rPr lang="en-US" sz="1200" dirty="0">
                <a:solidFill>
                  <a:schemeClr val="accent6"/>
                </a:solidFill>
              </a:rPr>
              <a:t>System.Diagnostics.Eventing.Reader </a:t>
            </a:r>
            <a:r>
              <a:rPr lang="en-US" sz="1200" dirty="0"/>
              <a:t>Namespace allows you to query providers and specific data about each provider </a:t>
            </a:r>
          </a:p>
          <a:p>
            <a:pPr lvl="1" algn="l">
              <a:lnSpc>
                <a:spcPct val="200000"/>
              </a:lnSpc>
            </a:pPr>
            <a:endParaRPr lang="en-US" sz="100" dirty="0"/>
          </a:p>
          <a:p>
            <a:pPr algn="l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B7EABF-5541-C47D-0112-83F8064020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47" t="9167" r="5066" b="8985"/>
          <a:stretch/>
        </p:blipFill>
        <p:spPr>
          <a:xfrm>
            <a:off x="3879881" y="1574800"/>
            <a:ext cx="5142163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139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5A10FB-15A1-BC05-4048-64DE41F29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0350"/>
            <a:ext cx="7704000" cy="572700"/>
          </a:xfrm>
        </p:spPr>
        <p:txBody>
          <a:bodyPr/>
          <a:lstStyle/>
          <a:p>
            <a:r>
              <a:rPr lang="en-US" dirty="0"/>
              <a:t>Creating a Trace Session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BA2F99-9C85-76D5-6FBA-8FEF03EC9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3" t="5309" r="3574" b="4568"/>
          <a:stretch/>
        </p:blipFill>
        <p:spPr>
          <a:xfrm>
            <a:off x="1562673" y="769891"/>
            <a:ext cx="6018654" cy="425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393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D4E84-9069-7B2F-F4F8-44CE0D7E9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Providers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A7FA31-E8B9-8F03-6F1B-EE5691E13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928167"/>
            <a:ext cx="7772400" cy="384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828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D4E84-9069-7B2F-F4F8-44CE0D7E9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8" y="220414"/>
            <a:ext cx="7704000" cy="572700"/>
          </a:xfrm>
        </p:spPr>
        <p:txBody>
          <a:bodyPr/>
          <a:lstStyle/>
          <a:p>
            <a:r>
              <a:rPr lang="en-US" dirty="0"/>
              <a:t>Analyzing Providers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AC678C-DC03-5586-3826-D50D49AFF2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417"/>
          <a:stretch/>
        </p:blipFill>
        <p:spPr>
          <a:xfrm>
            <a:off x="1361871" y="624025"/>
            <a:ext cx="6420255" cy="429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937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227" name="Google Shape;227;p33"/>
          <p:cNvSpPr txBox="1">
            <a:spLocks noGrp="1"/>
          </p:cNvSpPr>
          <p:nvPr>
            <p:ph type="subTitle" idx="1"/>
          </p:nvPr>
        </p:nvSpPr>
        <p:spPr>
          <a:xfrm>
            <a:off x="1979025" y="1685925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highlight>
                  <a:schemeClr val="dk1"/>
                </a:highlight>
              </a:rPr>
              <a:t>Introduction to ETW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28" name="Google Shape;228;p33"/>
          <p:cNvSpPr txBox="1">
            <a:spLocks noGrp="1"/>
          </p:cNvSpPr>
          <p:nvPr>
            <p:ph type="subTitle" idx="2"/>
          </p:nvPr>
        </p:nvSpPr>
        <p:spPr>
          <a:xfrm>
            <a:off x="5536900" y="1685925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From Blue to Red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29" name="Google Shape;229;p33"/>
          <p:cNvSpPr txBox="1">
            <a:spLocks noGrp="1"/>
          </p:cNvSpPr>
          <p:nvPr>
            <p:ph type="subTitle" idx="3"/>
          </p:nvPr>
        </p:nvSpPr>
        <p:spPr>
          <a:xfrm>
            <a:off x="5536899" y="1912550"/>
            <a:ext cx="2982121" cy="768000"/>
          </a:xfrm>
          <a:prstGeom prst="rect">
            <a:avLst/>
          </a:prstGeom>
        </p:spPr>
        <p:txBody>
          <a:bodyPr spcFirstLastPara="1" wrap="square" lIns="91425" tIns="91425" rIns="360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Repurposing ETW Functionality for Offensive Purposes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30" name="Google Shape;230;p33"/>
          <p:cNvSpPr txBox="1">
            <a:spLocks noGrp="1"/>
          </p:cNvSpPr>
          <p:nvPr>
            <p:ph type="subTitle" idx="4"/>
          </p:nvPr>
        </p:nvSpPr>
        <p:spPr>
          <a:xfrm>
            <a:off x="1979025" y="1912550"/>
            <a:ext cx="2658600" cy="768000"/>
          </a:xfrm>
          <a:prstGeom prst="rect">
            <a:avLst/>
          </a:prstGeom>
        </p:spPr>
        <p:txBody>
          <a:bodyPr spcFirstLastPara="1" wrap="square" lIns="91425" tIns="91425" rIns="360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Overview of ETW and its components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31" name="Google Shape;231;p33"/>
          <p:cNvSpPr txBox="1">
            <a:spLocks noGrp="1"/>
          </p:cNvSpPr>
          <p:nvPr>
            <p:ph type="subTitle" idx="5"/>
          </p:nvPr>
        </p:nvSpPr>
        <p:spPr>
          <a:xfrm>
            <a:off x="1979025" y="3098600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Qualifying Normality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32" name="Google Shape;232;p33"/>
          <p:cNvSpPr txBox="1">
            <a:spLocks noGrp="1"/>
          </p:cNvSpPr>
          <p:nvPr>
            <p:ph type="subTitle" idx="6"/>
          </p:nvPr>
        </p:nvSpPr>
        <p:spPr>
          <a:xfrm>
            <a:off x="5536900" y="3098600"/>
            <a:ext cx="2658600" cy="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highlight>
                  <a:schemeClr val="dk1"/>
                </a:highlight>
              </a:rPr>
              <a:t>Final Thoughts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33" name="Google Shape;233;p33"/>
          <p:cNvSpPr txBox="1">
            <a:spLocks noGrp="1"/>
          </p:cNvSpPr>
          <p:nvPr>
            <p:ph type="subTitle" idx="7"/>
          </p:nvPr>
        </p:nvSpPr>
        <p:spPr>
          <a:xfrm>
            <a:off x="5536900" y="3325175"/>
            <a:ext cx="2658600" cy="768000"/>
          </a:xfrm>
          <a:prstGeom prst="rect">
            <a:avLst/>
          </a:prstGeom>
        </p:spPr>
        <p:txBody>
          <a:bodyPr spcFirstLastPara="1" wrap="square" lIns="91425" tIns="91425" rIns="360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Conclusion and References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34" name="Google Shape;234;p33"/>
          <p:cNvSpPr txBox="1">
            <a:spLocks noGrp="1"/>
          </p:cNvSpPr>
          <p:nvPr>
            <p:ph type="subTitle" idx="8"/>
          </p:nvPr>
        </p:nvSpPr>
        <p:spPr>
          <a:xfrm>
            <a:off x="1979025" y="3325175"/>
            <a:ext cx="2658600" cy="768000"/>
          </a:xfrm>
          <a:prstGeom prst="rect">
            <a:avLst/>
          </a:prstGeom>
        </p:spPr>
        <p:txBody>
          <a:bodyPr spcFirstLastPara="1" wrap="square" lIns="91425" tIns="91425" rIns="360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highlight>
                  <a:schemeClr val="dk1"/>
                </a:highlight>
              </a:rPr>
              <a:t>Using Windows Telemetry to Shift Asymmetries</a:t>
            </a:r>
            <a:endParaRPr dirty="0">
              <a:highlight>
                <a:schemeClr val="dk1"/>
              </a:highlight>
            </a:endParaRPr>
          </a:p>
        </p:txBody>
      </p:sp>
      <p:grpSp>
        <p:nvGrpSpPr>
          <p:cNvPr id="2" name="Google Shape;474;p46">
            <a:extLst>
              <a:ext uri="{FF2B5EF4-FFF2-40B4-BE49-F238E27FC236}">
                <a16:creationId xmlns:a16="http://schemas.microsoft.com/office/drawing/2014/main" id="{2D31EF6D-4E66-97F2-C556-81B3EA6D11AF}"/>
              </a:ext>
            </a:extLst>
          </p:cNvPr>
          <p:cNvGrpSpPr/>
          <p:nvPr/>
        </p:nvGrpSpPr>
        <p:grpSpPr>
          <a:xfrm>
            <a:off x="1078876" y="1780249"/>
            <a:ext cx="804623" cy="1002402"/>
            <a:chOff x="-1778892" y="2016220"/>
            <a:chExt cx="891846" cy="1111064"/>
          </a:xfrm>
        </p:grpSpPr>
        <p:sp>
          <p:nvSpPr>
            <p:cNvPr id="3" name="Google Shape;475;p46">
              <a:extLst>
                <a:ext uri="{FF2B5EF4-FFF2-40B4-BE49-F238E27FC236}">
                  <a16:creationId xmlns:a16="http://schemas.microsoft.com/office/drawing/2014/main" id="{4C399161-319C-8893-8118-3CC726427BBE}"/>
                </a:ext>
              </a:extLst>
            </p:cNvPr>
            <p:cNvSpPr/>
            <p:nvPr/>
          </p:nvSpPr>
          <p:spPr>
            <a:xfrm rot="-2403405" flipH="1">
              <a:off x="-1713636" y="2739091"/>
              <a:ext cx="323562" cy="320750"/>
            </a:xfrm>
            <a:custGeom>
              <a:avLst/>
              <a:gdLst/>
              <a:ahLst/>
              <a:cxnLst/>
              <a:rect l="l" t="t" r="r" b="b"/>
              <a:pathLst>
                <a:path w="11162" h="11065" extrusionOk="0">
                  <a:moveTo>
                    <a:pt x="4307" y="1"/>
                  </a:moveTo>
                  <a:cubicBezTo>
                    <a:pt x="3987" y="3556"/>
                    <a:pt x="2405" y="6744"/>
                    <a:pt x="0" y="9117"/>
                  </a:cubicBezTo>
                  <a:lnTo>
                    <a:pt x="3356" y="10619"/>
                  </a:lnTo>
                  <a:cubicBezTo>
                    <a:pt x="4027" y="10921"/>
                    <a:pt x="4729" y="11064"/>
                    <a:pt x="5420" y="11064"/>
                  </a:cubicBezTo>
                  <a:cubicBezTo>
                    <a:pt x="7343" y="11064"/>
                    <a:pt x="9179" y="9956"/>
                    <a:pt x="10019" y="8087"/>
                  </a:cubicBezTo>
                  <a:cubicBezTo>
                    <a:pt x="11162" y="5546"/>
                    <a:pt x="10019" y="2566"/>
                    <a:pt x="7487" y="1423"/>
                  </a:cubicBezTo>
                  <a:lnTo>
                    <a:pt x="4307" y="1"/>
                  </a:lnTo>
                  <a:close/>
                </a:path>
              </a:pathLst>
            </a:custGeom>
            <a:solidFill>
              <a:schemeClr val="accent5"/>
            </a:solidFill>
            <a:ln w="38100" cap="flat" cmpd="sng">
              <a:solidFill>
                <a:srgbClr val="000000"/>
              </a:solidFill>
              <a:prstDash val="solid"/>
              <a:miter lim="79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476;p46">
              <a:extLst>
                <a:ext uri="{FF2B5EF4-FFF2-40B4-BE49-F238E27FC236}">
                  <a16:creationId xmlns:a16="http://schemas.microsoft.com/office/drawing/2014/main" id="{9E46B2C5-C8F2-0F6B-37AC-AEE922F37212}"/>
                </a:ext>
              </a:extLst>
            </p:cNvPr>
            <p:cNvGrpSpPr/>
            <p:nvPr/>
          </p:nvGrpSpPr>
          <p:grpSpPr>
            <a:xfrm>
              <a:off x="-1752744" y="2016220"/>
              <a:ext cx="865698" cy="1111064"/>
              <a:chOff x="1465000" y="899175"/>
              <a:chExt cx="746613" cy="958227"/>
            </a:xfrm>
          </p:grpSpPr>
          <p:sp>
            <p:nvSpPr>
              <p:cNvPr id="6" name="Google Shape;477;p46">
                <a:extLst>
                  <a:ext uri="{FF2B5EF4-FFF2-40B4-BE49-F238E27FC236}">
                    <a16:creationId xmlns:a16="http://schemas.microsoft.com/office/drawing/2014/main" id="{398E37CD-3C11-E770-FC8B-6071493D18CE}"/>
                  </a:ext>
                </a:extLst>
              </p:cNvPr>
              <p:cNvSpPr/>
              <p:nvPr/>
            </p:nvSpPr>
            <p:spPr>
              <a:xfrm rot="2547290">
                <a:off x="1875788" y="1522865"/>
                <a:ext cx="279046" cy="276621"/>
              </a:xfrm>
              <a:custGeom>
                <a:avLst/>
                <a:gdLst/>
                <a:ahLst/>
                <a:cxnLst/>
                <a:rect l="l" t="t" r="r" b="b"/>
                <a:pathLst>
                  <a:path w="11162" h="11065" extrusionOk="0">
                    <a:moveTo>
                      <a:pt x="4307" y="1"/>
                    </a:moveTo>
                    <a:cubicBezTo>
                      <a:pt x="3987" y="3556"/>
                      <a:pt x="2405" y="6744"/>
                      <a:pt x="0" y="9117"/>
                    </a:cubicBezTo>
                    <a:lnTo>
                      <a:pt x="3356" y="10619"/>
                    </a:lnTo>
                    <a:cubicBezTo>
                      <a:pt x="4027" y="10921"/>
                      <a:pt x="4729" y="11064"/>
                      <a:pt x="5420" y="11064"/>
                    </a:cubicBezTo>
                    <a:cubicBezTo>
                      <a:pt x="7343" y="11064"/>
                      <a:pt x="9179" y="9956"/>
                      <a:pt x="10019" y="8087"/>
                    </a:cubicBezTo>
                    <a:cubicBezTo>
                      <a:pt x="11162" y="5546"/>
                      <a:pt x="10019" y="2566"/>
                      <a:pt x="7487" y="1423"/>
                    </a:cubicBezTo>
                    <a:lnTo>
                      <a:pt x="4307" y="1"/>
                    </a:lnTo>
                    <a:close/>
                  </a:path>
                </a:pathLst>
              </a:custGeom>
              <a:solidFill>
                <a:schemeClr val="accent5"/>
              </a:solidFill>
              <a:ln w="38100" cap="flat" cmpd="sng">
                <a:solidFill>
                  <a:srgbClr val="000000"/>
                </a:solidFill>
                <a:prstDash val="solid"/>
                <a:miter lim="79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478;p46">
                <a:extLst>
                  <a:ext uri="{FF2B5EF4-FFF2-40B4-BE49-F238E27FC236}">
                    <a16:creationId xmlns:a16="http://schemas.microsoft.com/office/drawing/2014/main" id="{C3757F08-C381-237F-BC50-12C98F9F0044}"/>
                  </a:ext>
                </a:extLst>
              </p:cNvPr>
              <p:cNvSpPr/>
              <p:nvPr/>
            </p:nvSpPr>
            <p:spPr>
              <a:xfrm>
                <a:off x="1465000" y="899175"/>
                <a:ext cx="735500" cy="735500"/>
              </a:xfrm>
              <a:custGeom>
                <a:avLst/>
                <a:gdLst/>
                <a:ahLst/>
                <a:cxnLst/>
                <a:rect l="l" t="t" r="r" b="b"/>
                <a:pathLst>
                  <a:path w="29420" h="29420" extrusionOk="0">
                    <a:moveTo>
                      <a:pt x="14710" y="1"/>
                    </a:moveTo>
                    <a:cubicBezTo>
                      <a:pt x="6585" y="1"/>
                      <a:pt x="1" y="6584"/>
                      <a:pt x="1" y="14710"/>
                    </a:cubicBezTo>
                    <a:cubicBezTo>
                      <a:pt x="1" y="22836"/>
                      <a:pt x="6585" y="29419"/>
                      <a:pt x="14710" y="29419"/>
                    </a:cubicBezTo>
                    <a:cubicBezTo>
                      <a:pt x="22836" y="29419"/>
                      <a:pt x="29420" y="22836"/>
                      <a:pt x="29420" y="14710"/>
                    </a:cubicBezTo>
                    <a:cubicBezTo>
                      <a:pt x="29420" y="6584"/>
                      <a:pt x="22836" y="1"/>
                      <a:pt x="147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38100" cap="flat" cmpd="sng">
                <a:solidFill>
                  <a:srgbClr val="000000"/>
                </a:solidFill>
                <a:prstDash val="solid"/>
                <a:miter lim="79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5" name="Google Shape;479;p46">
              <a:extLst>
                <a:ext uri="{FF2B5EF4-FFF2-40B4-BE49-F238E27FC236}">
                  <a16:creationId xmlns:a16="http://schemas.microsoft.com/office/drawing/2014/main" id="{0A98E2C1-4650-5DC8-357B-F53639BAAE2C}"/>
                </a:ext>
              </a:extLst>
            </p:cNvPr>
            <p:cNvSpPr/>
            <p:nvPr/>
          </p:nvSpPr>
          <p:spPr>
            <a:xfrm>
              <a:off x="-1559896" y="2140550"/>
              <a:ext cx="480002" cy="449647"/>
            </a:xfrm>
            <a:custGeom>
              <a:avLst/>
              <a:gdLst/>
              <a:ahLst/>
              <a:cxnLst/>
              <a:rect l="l" t="t" r="r" b="b"/>
              <a:pathLst>
                <a:path w="19640" h="18398" extrusionOk="0">
                  <a:moveTo>
                    <a:pt x="9820" y="0"/>
                  </a:moveTo>
                  <a:cubicBezTo>
                    <a:pt x="8929" y="0"/>
                    <a:pt x="8038" y="276"/>
                    <a:pt x="7279" y="827"/>
                  </a:cubicBezTo>
                  <a:lnTo>
                    <a:pt x="2149" y="4551"/>
                  </a:lnTo>
                  <a:cubicBezTo>
                    <a:pt x="631" y="5653"/>
                    <a:pt x="0" y="7603"/>
                    <a:pt x="575" y="9384"/>
                  </a:cubicBezTo>
                  <a:lnTo>
                    <a:pt x="2541" y="15409"/>
                  </a:lnTo>
                  <a:cubicBezTo>
                    <a:pt x="3116" y="17191"/>
                    <a:pt x="4778" y="18397"/>
                    <a:pt x="6648" y="18397"/>
                  </a:cubicBezTo>
                  <a:lnTo>
                    <a:pt x="12992" y="18397"/>
                  </a:lnTo>
                  <a:cubicBezTo>
                    <a:pt x="14861" y="18397"/>
                    <a:pt x="16523" y="17199"/>
                    <a:pt x="17098" y="15409"/>
                  </a:cubicBezTo>
                  <a:lnTo>
                    <a:pt x="19056" y="9384"/>
                  </a:lnTo>
                  <a:cubicBezTo>
                    <a:pt x="19639" y="7603"/>
                    <a:pt x="19008" y="5653"/>
                    <a:pt x="17490" y="4551"/>
                  </a:cubicBezTo>
                  <a:lnTo>
                    <a:pt x="12360" y="827"/>
                  </a:lnTo>
                  <a:cubicBezTo>
                    <a:pt x="11601" y="276"/>
                    <a:pt x="10711" y="0"/>
                    <a:pt x="9820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468;p46">
            <a:extLst>
              <a:ext uri="{FF2B5EF4-FFF2-40B4-BE49-F238E27FC236}">
                <a16:creationId xmlns:a16="http://schemas.microsoft.com/office/drawing/2014/main" id="{170920F1-5523-010C-D303-7FB9F97C95E5}"/>
              </a:ext>
            </a:extLst>
          </p:cNvPr>
          <p:cNvGrpSpPr/>
          <p:nvPr/>
        </p:nvGrpSpPr>
        <p:grpSpPr>
          <a:xfrm>
            <a:off x="4678512" y="1780249"/>
            <a:ext cx="817500" cy="971799"/>
            <a:chOff x="-1778892" y="2016220"/>
            <a:chExt cx="891846" cy="1111064"/>
          </a:xfrm>
        </p:grpSpPr>
        <p:sp>
          <p:nvSpPr>
            <p:cNvPr id="9" name="Google Shape;469;p46">
              <a:extLst>
                <a:ext uri="{FF2B5EF4-FFF2-40B4-BE49-F238E27FC236}">
                  <a16:creationId xmlns:a16="http://schemas.microsoft.com/office/drawing/2014/main" id="{6DB64862-768F-2A37-A1FB-428336C85334}"/>
                </a:ext>
              </a:extLst>
            </p:cNvPr>
            <p:cNvSpPr/>
            <p:nvPr/>
          </p:nvSpPr>
          <p:spPr>
            <a:xfrm rot="-2403405" flipH="1">
              <a:off x="-1713636" y="2739091"/>
              <a:ext cx="323562" cy="320750"/>
            </a:xfrm>
            <a:custGeom>
              <a:avLst/>
              <a:gdLst/>
              <a:ahLst/>
              <a:cxnLst/>
              <a:rect l="l" t="t" r="r" b="b"/>
              <a:pathLst>
                <a:path w="11162" h="11065" extrusionOk="0">
                  <a:moveTo>
                    <a:pt x="4307" y="1"/>
                  </a:moveTo>
                  <a:cubicBezTo>
                    <a:pt x="3987" y="3556"/>
                    <a:pt x="2405" y="6744"/>
                    <a:pt x="0" y="9117"/>
                  </a:cubicBezTo>
                  <a:lnTo>
                    <a:pt x="3356" y="10619"/>
                  </a:lnTo>
                  <a:cubicBezTo>
                    <a:pt x="4027" y="10921"/>
                    <a:pt x="4729" y="11064"/>
                    <a:pt x="5420" y="11064"/>
                  </a:cubicBezTo>
                  <a:cubicBezTo>
                    <a:pt x="7343" y="11064"/>
                    <a:pt x="9179" y="9956"/>
                    <a:pt x="10019" y="8087"/>
                  </a:cubicBezTo>
                  <a:cubicBezTo>
                    <a:pt x="11162" y="5546"/>
                    <a:pt x="10019" y="2566"/>
                    <a:pt x="7487" y="1423"/>
                  </a:cubicBezTo>
                  <a:lnTo>
                    <a:pt x="4307" y="1"/>
                  </a:ln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rgbClr val="000000"/>
              </a:solidFill>
              <a:prstDash val="solid"/>
              <a:miter lim="79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470;p46">
              <a:extLst>
                <a:ext uri="{FF2B5EF4-FFF2-40B4-BE49-F238E27FC236}">
                  <a16:creationId xmlns:a16="http://schemas.microsoft.com/office/drawing/2014/main" id="{00183D6E-FFE4-0DE3-B76A-8175BFFF63C0}"/>
                </a:ext>
              </a:extLst>
            </p:cNvPr>
            <p:cNvGrpSpPr/>
            <p:nvPr/>
          </p:nvGrpSpPr>
          <p:grpSpPr>
            <a:xfrm>
              <a:off x="-1752744" y="2016220"/>
              <a:ext cx="865698" cy="1111064"/>
              <a:chOff x="1465000" y="899175"/>
              <a:chExt cx="746613" cy="958227"/>
            </a:xfrm>
          </p:grpSpPr>
          <p:sp>
            <p:nvSpPr>
              <p:cNvPr id="12" name="Google Shape;471;p46">
                <a:extLst>
                  <a:ext uri="{FF2B5EF4-FFF2-40B4-BE49-F238E27FC236}">
                    <a16:creationId xmlns:a16="http://schemas.microsoft.com/office/drawing/2014/main" id="{3E5BC461-DDCB-2665-DFC7-ABB5B2DBCCB3}"/>
                  </a:ext>
                </a:extLst>
              </p:cNvPr>
              <p:cNvSpPr/>
              <p:nvPr/>
            </p:nvSpPr>
            <p:spPr>
              <a:xfrm rot="2547290">
                <a:off x="1875788" y="1522865"/>
                <a:ext cx="279046" cy="276621"/>
              </a:xfrm>
              <a:custGeom>
                <a:avLst/>
                <a:gdLst/>
                <a:ahLst/>
                <a:cxnLst/>
                <a:rect l="l" t="t" r="r" b="b"/>
                <a:pathLst>
                  <a:path w="11162" h="11065" extrusionOk="0">
                    <a:moveTo>
                      <a:pt x="4307" y="1"/>
                    </a:moveTo>
                    <a:cubicBezTo>
                      <a:pt x="3987" y="3556"/>
                      <a:pt x="2405" y="6744"/>
                      <a:pt x="0" y="9117"/>
                    </a:cubicBezTo>
                    <a:lnTo>
                      <a:pt x="3356" y="10619"/>
                    </a:lnTo>
                    <a:cubicBezTo>
                      <a:pt x="4027" y="10921"/>
                      <a:pt x="4729" y="11064"/>
                      <a:pt x="5420" y="11064"/>
                    </a:cubicBezTo>
                    <a:cubicBezTo>
                      <a:pt x="7343" y="11064"/>
                      <a:pt x="9179" y="9956"/>
                      <a:pt x="10019" y="8087"/>
                    </a:cubicBezTo>
                    <a:cubicBezTo>
                      <a:pt x="11162" y="5546"/>
                      <a:pt x="10019" y="2566"/>
                      <a:pt x="7487" y="1423"/>
                    </a:cubicBezTo>
                    <a:lnTo>
                      <a:pt x="4307" y="1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rgbClr val="000000"/>
                </a:solidFill>
                <a:prstDash val="solid"/>
                <a:miter lim="79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472;p46">
                <a:extLst>
                  <a:ext uri="{FF2B5EF4-FFF2-40B4-BE49-F238E27FC236}">
                    <a16:creationId xmlns:a16="http://schemas.microsoft.com/office/drawing/2014/main" id="{ABF74C7C-669A-C4B5-9E7E-D95A924446F1}"/>
                  </a:ext>
                </a:extLst>
              </p:cNvPr>
              <p:cNvSpPr/>
              <p:nvPr/>
            </p:nvSpPr>
            <p:spPr>
              <a:xfrm>
                <a:off x="1465000" y="899175"/>
                <a:ext cx="735500" cy="735500"/>
              </a:xfrm>
              <a:custGeom>
                <a:avLst/>
                <a:gdLst/>
                <a:ahLst/>
                <a:cxnLst/>
                <a:rect l="l" t="t" r="r" b="b"/>
                <a:pathLst>
                  <a:path w="29420" h="29420" extrusionOk="0">
                    <a:moveTo>
                      <a:pt x="14710" y="1"/>
                    </a:moveTo>
                    <a:cubicBezTo>
                      <a:pt x="6585" y="1"/>
                      <a:pt x="1" y="6584"/>
                      <a:pt x="1" y="14710"/>
                    </a:cubicBezTo>
                    <a:cubicBezTo>
                      <a:pt x="1" y="22836"/>
                      <a:pt x="6585" y="29419"/>
                      <a:pt x="14710" y="29419"/>
                    </a:cubicBezTo>
                    <a:cubicBezTo>
                      <a:pt x="22836" y="29419"/>
                      <a:pt x="29420" y="22836"/>
                      <a:pt x="29420" y="14710"/>
                    </a:cubicBezTo>
                    <a:cubicBezTo>
                      <a:pt x="29420" y="6584"/>
                      <a:pt x="22836" y="1"/>
                      <a:pt x="147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rgbClr val="000000"/>
                </a:solidFill>
                <a:prstDash val="solid"/>
                <a:miter lim="79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" name="Google Shape;473;p46">
              <a:extLst>
                <a:ext uri="{FF2B5EF4-FFF2-40B4-BE49-F238E27FC236}">
                  <a16:creationId xmlns:a16="http://schemas.microsoft.com/office/drawing/2014/main" id="{BF04F4C9-0789-4720-B87A-816CEFA595A9}"/>
                </a:ext>
              </a:extLst>
            </p:cNvPr>
            <p:cNvSpPr/>
            <p:nvPr/>
          </p:nvSpPr>
          <p:spPr>
            <a:xfrm>
              <a:off x="-1559896" y="2140550"/>
              <a:ext cx="480002" cy="449647"/>
            </a:xfrm>
            <a:custGeom>
              <a:avLst/>
              <a:gdLst/>
              <a:ahLst/>
              <a:cxnLst/>
              <a:rect l="l" t="t" r="r" b="b"/>
              <a:pathLst>
                <a:path w="19640" h="18398" extrusionOk="0">
                  <a:moveTo>
                    <a:pt x="9820" y="0"/>
                  </a:moveTo>
                  <a:cubicBezTo>
                    <a:pt x="8929" y="0"/>
                    <a:pt x="8038" y="276"/>
                    <a:pt x="7279" y="827"/>
                  </a:cubicBezTo>
                  <a:lnTo>
                    <a:pt x="2149" y="4551"/>
                  </a:lnTo>
                  <a:cubicBezTo>
                    <a:pt x="631" y="5653"/>
                    <a:pt x="0" y="7603"/>
                    <a:pt x="575" y="9384"/>
                  </a:cubicBezTo>
                  <a:lnTo>
                    <a:pt x="2541" y="15409"/>
                  </a:lnTo>
                  <a:cubicBezTo>
                    <a:pt x="3116" y="17191"/>
                    <a:pt x="4778" y="18397"/>
                    <a:pt x="6648" y="18397"/>
                  </a:cubicBezTo>
                  <a:lnTo>
                    <a:pt x="12992" y="18397"/>
                  </a:lnTo>
                  <a:cubicBezTo>
                    <a:pt x="14861" y="18397"/>
                    <a:pt x="16523" y="17199"/>
                    <a:pt x="17098" y="15409"/>
                  </a:cubicBezTo>
                  <a:lnTo>
                    <a:pt x="19056" y="9384"/>
                  </a:lnTo>
                  <a:cubicBezTo>
                    <a:pt x="19639" y="7603"/>
                    <a:pt x="19008" y="5653"/>
                    <a:pt x="17490" y="4551"/>
                  </a:cubicBezTo>
                  <a:lnTo>
                    <a:pt x="12360" y="827"/>
                  </a:lnTo>
                  <a:cubicBezTo>
                    <a:pt x="11601" y="276"/>
                    <a:pt x="10711" y="0"/>
                    <a:pt x="9820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" name="Google Shape;480;p46">
            <a:extLst>
              <a:ext uri="{FF2B5EF4-FFF2-40B4-BE49-F238E27FC236}">
                <a16:creationId xmlns:a16="http://schemas.microsoft.com/office/drawing/2014/main" id="{98998028-D3FA-6323-0793-5CFD576C3653}"/>
              </a:ext>
            </a:extLst>
          </p:cNvPr>
          <p:cNvGrpSpPr/>
          <p:nvPr/>
        </p:nvGrpSpPr>
        <p:grpSpPr>
          <a:xfrm>
            <a:off x="1084858" y="3186399"/>
            <a:ext cx="804623" cy="1002402"/>
            <a:chOff x="-1778892" y="2016220"/>
            <a:chExt cx="891846" cy="1111064"/>
          </a:xfrm>
        </p:grpSpPr>
        <p:sp>
          <p:nvSpPr>
            <p:cNvPr id="15" name="Google Shape;481;p46">
              <a:extLst>
                <a:ext uri="{FF2B5EF4-FFF2-40B4-BE49-F238E27FC236}">
                  <a16:creationId xmlns:a16="http://schemas.microsoft.com/office/drawing/2014/main" id="{36B9CCA2-C327-4DCB-6CA3-1E589D26483C}"/>
                </a:ext>
              </a:extLst>
            </p:cNvPr>
            <p:cNvSpPr/>
            <p:nvPr/>
          </p:nvSpPr>
          <p:spPr>
            <a:xfrm rot="-2403405" flipH="1">
              <a:off x="-1713636" y="2739091"/>
              <a:ext cx="323562" cy="320750"/>
            </a:xfrm>
            <a:custGeom>
              <a:avLst/>
              <a:gdLst/>
              <a:ahLst/>
              <a:cxnLst/>
              <a:rect l="l" t="t" r="r" b="b"/>
              <a:pathLst>
                <a:path w="11162" h="11065" extrusionOk="0">
                  <a:moveTo>
                    <a:pt x="4307" y="1"/>
                  </a:moveTo>
                  <a:cubicBezTo>
                    <a:pt x="3987" y="3556"/>
                    <a:pt x="2405" y="6744"/>
                    <a:pt x="0" y="9117"/>
                  </a:cubicBezTo>
                  <a:lnTo>
                    <a:pt x="3356" y="10619"/>
                  </a:lnTo>
                  <a:cubicBezTo>
                    <a:pt x="4027" y="10921"/>
                    <a:pt x="4729" y="11064"/>
                    <a:pt x="5420" y="11064"/>
                  </a:cubicBezTo>
                  <a:cubicBezTo>
                    <a:pt x="7343" y="11064"/>
                    <a:pt x="9179" y="9956"/>
                    <a:pt x="10019" y="8087"/>
                  </a:cubicBezTo>
                  <a:cubicBezTo>
                    <a:pt x="11162" y="5546"/>
                    <a:pt x="10019" y="2566"/>
                    <a:pt x="7487" y="1423"/>
                  </a:cubicBezTo>
                  <a:lnTo>
                    <a:pt x="4307" y="1"/>
                  </a:lnTo>
                  <a:close/>
                </a:path>
              </a:pathLst>
            </a:custGeom>
            <a:solidFill>
              <a:schemeClr val="accent6"/>
            </a:solidFill>
            <a:ln w="38100" cap="flat" cmpd="sng">
              <a:solidFill>
                <a:srgbClr val="000000"/>
              </a:solidFill>
              <a:prstDash val="solid"/>
              <a:miter lim="79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" name="Google Shape;482;p46">
              <a:extLst>
                <a:ext uri="{FF2B5EF4-FFF2-40B4-BE49-F238E27FC236}">
                  <a16:creationId xmlns:a16="http://schemas.microsoft.com/office/drawing/2014/main" id="{61E3CFCC-5B06-9554-BD17-96DEEED9E6F7}"/>
                </a:ext>
              </a:extLst>
            </p:cNvPr>
            <p:cNvGrpSpPr/>
            <p:nvPr/>
          </p:nvGrpSpPr>
          <p:grpSpPr>
            <a:xfrm>
              <a:off x="-1752744" y="2016220"/>
              <a:ext cx="865698" cy="1111064"/>
              <a:chOff x="1465000" y="899175"/>
              <a:chExt cx="746613" cy="958227"/>
            </a:xfrm>
          </p:grpSpPr>
          <p:sp>
            <p:nvSpPr>
              <p:cNvPr id="18" name="Google Shape;483;p46">
                <a:extLst>
                  <a:ext uri="{FF2B5EF4-FFF2-40B4-BE49-F238E27FC236}">
                    <a16:creationId xmlns:a16="http://schemas.microsoft.com/office/drawing/2014/main" id="{A47EF3DB-697D-41CB-E944-28319C63FE75}"/>
                  </a:ext>
                </a:extLst>
              </p:cNvPr>
              <p:cNvSpPr/>
              <p:nvPr/>
            </p:nvSpPr>
            <p:spPr>
              <a:xfrm rot="2547290">
                <a:off x="1875788" y="1522865"/>
                <a:ext cx="279046" cy="276621"/>
              </a:xfrm>
              <a:custGeom>
                <a:avLst/>
                <a:gdLst/>
                <a:ahLst/>
                <a:cxnLst/>
                <a:rect l="l" t="t" r="r" b="b"/>
                <a:pathLst>
                  <a:path w="11162" h="11065" extrusionOk="0">
                    <a:moveTo>
                      <a:pt x="4307" y="1"/>
                    </a:moveTo>
                    <a:cubicBezTo>
                      <a:pt x="3987" y="3556"/>
                      <a:pt x="2405" y="6744"/>
                      <a:pt x="0" y="9117"/>
                    </a:cubicBezTo>
                    <a:lnTo>
                      <a:pt x="3356" y="10619"/>
                    </a:lnTo>
                    <a:cubicBezTo>
                      <a:pt x="4027" y="10921"/>
                      <a:pt x="4729" y="11064"/>
                      <a:pt x="5420" y="11064"/>
                    </a:cubicBezTo>
                    <a:cubicBezTo>
                      <a:pt x="7343" y="11064"/>
                      <a:pt x="9179" y="9956"/>
                      <a:pt x="10019" y="8087"/>
                    </a:cubicBezTo>
                    <a:cubicBezTo>
                      <a:pt x="11162" y="5546"/>
                      <a:pt x="10019" y="2566"/>
                      <a:pt x="7487" y="1423"/>
                    </a:cubicBezTo>
                    <a:lnTo>
                      <a:pt x="4307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38100" cap="flat" cmpd="sng">
                <a:solidFill>
                  <a:srgbClr val="000000"/>
                </a:solidFill>
                <a:prstDash val="solid"/>
                <a:miter lim="79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84;p46">
                <a:extLst>
                  <a:ext uri="{FF2B5EF4-FFF2-40B4-BE49-F238E27FC236}">
                    <a16:creationId xmlns:a16="http://schemas.microsoft.com/office/drawing/2014/main" id="{0B7A239B-67B5-3534-C720-442A1AC1F4A7}"/>
                  </a:ext>
                </a:extLst>
              </p:cNvPr>
              <p:cNvSpPr/>
              <p:nvPr/>
            </p:nvSpPr>
            <p:spPr>
              <a:xfrm>
                <a:off x="1465000" y="899175"/>
                <a:ext cx="735500" cy="735500"/>
              </a:xfrm>
              <a:custGeom>
                <a:avLst/>
                <a:gdLst/>
                <a:ahLst/>
                <a:cxnLst/>
                <a:rect l="l" t="t" r="r" b="b"/>
                <a:pathLst>
                  <a:path w="29420" h="29420" extrusionOk="0">
                    <a:moveTo>
                      <a:pt x="14710" y="1"/>
                    </a:moveTo>
                    <a:cubicBezTo>
                      <a:pt x="6585" y="1"/>
                      <a:pt x="1" y="6584"/>
                      <a:pt x="1" y="14710"/>
                    </a:cubicBezTo>
                    <a:cubicBezTo>
                      <a:pt x="1" y="22836"/>
                      <a:pt x="6585" y="29419"/>
                      <a:pt x="14710" y="29419"/>
                    </a:cubicBezTo>
                    <a:cubicBezTo>
                      <a:pt x="22836" y="29419"/>
                      <a:pt x="29420" y="22836"/>
                      <a:pt x="29420" y="14710"/>
                    </a:cubicBezTo>
                    <a:cubicBezTo>
                      <a:pt x="29420" y="6584"/>
                      <a:pt x="22836" y="1"/>
                      <a:pt x="147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 cap="flat" cmpd="sng">
                <a:solidFill>
                  <a:srgbClr val="000000"/>
                </a:solidFill>
                <a:prstDash val="solid"/>
                <a:miter lim="79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485;p46">
              <a:extLst>
                <a:ext uri="{FF2B5EF4-FFF2-40B4-BE49-F238E27FC236}">
                  <a16:creationId xmlns:a16="http://schemas.microsoft.com/office/drawing/2014/main" id="{66349570-669D-989B-8DD3-B97F5C0B6F10}"/>
                </a:ext>
              </a:extLst>
            </p:cNvPr>
            <p:cNvSpPr/>
            <p:nvPr/>
          </p:nvSpPr>
          <p:spPr>
            <a:xfrm>
              <a:off x="-1559896" y="2140550"/>
              <a:ext cx="480002" cy="449647"/>
            </a:xfrm>
            <a:custGeom>
              <a:avLst/>
              <a:gdLst/>
              <a:ahLst/>
              <a:cxnLst/>
              <a:rect l="l" t="t" r="r" b="b"/>
              <a:pathLst>
                <a:path w="19640" h="18398" extrusionOk="0">
                  <a:moveTo>
                    <a:pt x="9820" y="0"/>
                  </a:moveTo>
                  <a:cubicBezTo>
                    <a:pt x="8929" y="0"/>
                    <a:pt x="8038" y="276"/>
                    <a:pt x="7279" y="827"/>
                  </a:cubicBezTo>
                  <a:lnTo>
                    <a:pt x="2149" y="4551"/>
                  </a:lnTo>
                  <a:cubicBezTo>
                    <a:pt x="631" y="5653"/>
                    <a:pt x="0" y="7603"/>
                    <a:pt x="575" y="9384"/>
                  </a:cubicBezTo>
                  <a:lnTo>
                    <a:pt x="2541" y="15409"/>
                  </a:lnTo>
                  <a:cubicBezTo>
                    <a:pt x="3116" y="17191"/>
                    <a:pt x="4778" y="18397"/>
                    <a:pt x="6648" y="18397"/>
                  </a:cubicBezTo>
                  <a:lnTo>
                    <a:pt x="12992" y="18397"/>
                  </a:lnTo>
                  <a:cubicBezTo>
                    <a:pt x="14861" y="18397"/>
                    <a:pt x="16523" y="17199"/>
                    <a:pt x="17098" y="15409"/>
                  </a:cubicBezTo>
                  <a:lnTo>
                    <a:pt x="19056" y="9384"/>
                  </a:lnTo>
                  <a:cubicBezTo>
                    <a:pt x="19639" y="7603"/>
                    <a:pt x="19008" y="5653"/>
                    <a:pt x="17490" y="4551"/>
                  </a:cubicBezTo>
                  <a:lnTo>
                    <a:pt x="12360" y="827"/>
                  </a:lnTo>
                  <a:cubicBezTo>
                    <a:pt x="11601" y="276"/>
                    <a:pt x="10711" y="0"/>
                    <a:pt x="9820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3925;p90">
            <a:extLst>
              <a:ext uri="{FF2B5EF4-FFF2-40B4-BE49-F238E27FC236}">
                <a16:creationId xmlns:a16="http://schemas.microsoft.com/office/drawing/2014/main" id="{86CE07CE-1635-F8D4-FB50-741B6A4B56F0}"/>
              </a:ext>
            </a:extLst>
          </p:cNvPr>
          <p:cNvGrpSpPr/>
          <p:nvPr/>
        </p:nvGrpSpPr>
        <p:grpSpPr>
          <a:xfrm flipH="1">
            <a:off x="4710203" y="3186399"/>
            <a:ext cx="760393" cy="1001543"/>
            <a:chOff x="-1752744" y="2016220"/>
            <a:chExt cx="865698" cy="1111064"/>
          </a:xfrm>
        </p:grpSpPr>
        <p:sp>
          <p:nvSpPr>
            <p:cNvPr id="21" name="Google Shape;3926;p90">
              <a:extLst>
                <a:ext uri="{FF2B5EF4-FFF2-40B4-BE49-F238E27FC236}">
                  <a16:creationId xmlns:a16="http://schemas.microsoft.com/office/drawing/2014/main" id="{1056FF38-9FD4-0A20-2F92-0D72CB2E661F}"/>
                </a:ext>
              </a:extLst>
            </p:cNvPr>
            <p:cNvSpPr/>
            <p:nvPr/>
          </p:nvSpPr>
          <p:spPr>
            <a:xfrm rot="-2403405" flipH="1">
              <a:off x="-1713636" y="2739091"/>
              <a:ext cx="323562" cy="320750"/>
            </a:xfrm>
            <a:custGeom>
              <a:avLst/>
              <a:gdLst/>
              <a:ahLst/>
              <a:cxnLst/>
              <a:rect l="l" t="t" r="r" b="b"/>
              <a:pathLst>
                <a:path w="11162" h="11065" extrusionOk="0">
                  <a:moveTo>
                    <a:pt x="4307" y="1"/>
                  </a:moveTo>
                  <a:cubicBezTo>
                    <a:pt x="3987" y="3556"/>
                    <a:pt x="2405" y="6744"/>
                    <a:pt x="0" y="9117"/>
                  </a:cubicBezTo>
                  <a:lnTo>
                    <a:pt x="3356" y="10619"/>
                  </a:lnTo>
                  <a:cubicBezTo>
                    <a:pt x="4027" y="10921"/>
                    <a:pt x="4729" y="11064"/>
                    <a:pt x="5420" y="11064"/>
                  </a:cubicBezTo>
                  <a:cubicBezTo>
                    <a:pt x="7343" y="11064"/>
                    <a:pt x="9179" y="9956"/>
                    <a:pt x="10019" y="8087"/>
                  </a:cubicBezTo>
                  <a:cubicBezTo>
                    <a:pt x="11162" y="5546"/>
                    <a:pt x="10019" y="2566"/>
                    <a:pt x="7487" y="1423"/>
                  </a:cubicBezTo>
                  <a:lnTo>
                    <a:pt x="4307" y="1"/>
                  </a:ln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rgbClr val="000000"/>
              </a:solidFill>
              <a:prstDash val="solid"/>
              <a:miter lim="79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" name="Google Shape;3927;p90">
              <a:extLst>
                <a:ext uri="{FF2B5EF4-FFF2-40B4-BE49-F238E27FC236}">
                  <a16:creationId xmlns:a16="http://schemas.microsoft.com/office/drawing/2014/main" id="{3DF5EEF8-EC1A-912F-FD70-11093EDA8497}"/>
                </a:ext>
              </a:extLst>
            </p:cNvPr>
            <p:cNvGrpSpPr/>
            <p:nvPr/>
          </p:nvGrpSpPr>
          <p:grpSpPr>
            <a:xfrm>
              <a:off x="-1752744" y="2016220"/>
              <a:ext cx="865698" cy="1111064"/>
              <a:chOff x="1465000" y="899175"/>
              <a:chExt cx="746613" cy="958227"/>
            </a:xfrm>
          </p:grpSpPr>
          <p:sp>
            <p:nvSpPr>
              <p:cNvPr id="24" name="Google Shape;3928;p90">
                <a:extLst>
                  <a:ext uri="{FF2B5EF4-FFF2-40B4-BE49-F238E27FC236}">
                    <a16:creationId xmlns:a16="http://schemas.microsoft.com/office/drawing/2014/main" id="{DF75FB7C-C4A2-01FA-5E36-502CCB7D6273}"/>
                  </a:ext>
                </a:extLst>
              </p:cNvPr>
              <p:cNvSpPr/>
              <p:nvPr/>
            </p:nvSpPr>
            <p:spPr>
              <a:xfrm rot="2547290">
                <a:off x="1875788" y="1522865"/>
                <a:ext cx="279046" cy="276621"/>
              </a:xfrm>
              <a:custGeom>
                <a:avLst/>
                <a:gdLst/>
                <a:ahLst/>
                <a:cxnLst/>
                <a:rect l="l" t="t" r="r" b="b"/>
                <a:pathLst>
                  <a:path w="11162" h="11065" extrusionOk="0">
                    <a:moveTo>
                      <a:pt x="4307" y="1"/>
                    </a:moveTo>
                    <a:cubicBezTo>
                      <a:pt x="3987" y="3556"/>
                      <a:pt x="2405" y="6744"/>
                      <a:pt x="0" y="9117"/>
                    </a:cubicBezTo>
                    <a:lnTo>
                      <a:pt x="3356" y="10619"/>
                    </a:lnTo>
                    <a:cubicBezTo>
                      <a:pt x="4027" y="10921"/>
                      <a:pt x="4729" y="11064"/>
                      <a:pt x="5420" y="11064"/>
                    </a:cubicBezTo>
                    <a:cubicBezTo>
                      <a:pt x="7343" y="11064"/>
                      <a:pt x="9179" y="9956"/>
                      <a:pt x="10019" y="8087"/>
                    </a:cubicBezTo>
                    <a:cubicBezTo>
                      <a:pt x="11162" y="5546"/>
                      <a:pt x="10019" y="2566"/>
                      <a:pt x="7487" y="1423"/>
                    </a:cubicBezTo>
                    <a:lnTo>
                      <a:pt x="4307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38100" cap="flat" cmpd="sng">
                <a:solidFill>
                  <a:srgbClr val="000000"/>
                </a:solidFill>
                <a:prstDash val="solid"/>
                <a:miter lim="79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3929;p90">
                <a:extLst>
                  <a:ext uri="{FF2B5EF4-FFF2-40B4-BE49-F238E27FC236}">
                    <a16:creationId xmlns:a16="http://schemas.microsoft.com/office/drawing/2014/main" id="{65192C76-DBFB-C408-2CF4-BFCB88DCE511}"/>
                  </a:ext>
                </a:extLst>
              </p:cNvPr>
              <p:cNvSpPr/>
              <p:nvPr/>
            </p:nvSpPr>
            <p:spPr>
              <a:xfrm>
                <a:off x="1465000" y="899175"/>
                <a:ext cx="735500" cy="735500"/>
              </a:xfrm>
              <a:custGeom>
                <a:avLst/>
                <a:gdLst/>
                <a:ahLst/>
                <a:cxnLst/>
                <a:rect l="l" t="t" r="r" b="b"/>
                <a:pathLst>
                  <a:path w="29420" h="29420" extrusionOk="0">
                    <a:moveTo>
                      <a:pt x="14710" y="1"/>
                    </a:moveTo>
                    <a:cubicBezTo>
                      <a:pt x="6585" y="1"/>
                      <a:pt x="1" y="6584"/>
                      <a:pt x="1" y="14710"/>
                    </a:cubicBezTo>
                    <a:cubicBezTo>
                      <a:pt x="1" y="22836"/>
                      <a:pt x="6585" y="29419"/>
                      <a:pt x="14710" y="29419"/>
                    </a:cubicBezTo>
                    <a:cubicBezTo>
                      <a:pt x="22836" y="29419"/>
                      <a:pt x="29420" y="22836"/>
                      <a:pt x="29420" y="14710"/>
                    </a:cubicBezTo>
                    <a:cubicBezTo>
                      <a:pt x="29420" y="6584"/>
                      <a:pt x="22836" y="1"/>
                      <a:pt x="147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100" cap="flat" cmpd="sng">
                <a:solidFill>
                  <a:srgbClr val="000000"/>
                </a:solidFill>
                <a:prstDash val="solid"/>
                <a:miter lim="79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" name="Google Shape;473;p46">
            <a:extLst>
              <a:ext uri="{FF2B5EF4-FFF2-40B4-BE49-F238E27FC236}">
                <a16:creationId xmlns:a16="http://schemas.microsoft.com/office/drawing/2014/main" id="{FBE56779-43CE-B15E-CA35-9650A53437C4}"/>
              </a:ext>
            </a:extLst>
          </p:cNvPr>
          <p:cNvSpPr/>
          <p:nvPr/>
        </p:nvSpPr>
        <p:spPr>
          <a:xfrm>
            <a:off x="4877799" y="3293381"/>
            <a:ext cx="439988" cy="393287"/>
          </a:xfrm>
          <a:custGeom>
            <a:avLst/>
            <a:gdLst/>
            <a:ahLst/>
            <a:cxnLst/>
            <a:rect l="l" t="t" r="r" b="b"/>
            <a:pathLst>
              <a:path w="19640" h="18398" extrusionOk="0">
                <a:moveTo>
                  <a:pt x="9820" y="0"/>
                </a:moveTo>
                <a:cubicBezTo>
                  <a:pt x="8929" y="0"/>
                  <a:pt x="8038" y="276"/>
                  <a:pt x="7279" y="827"/>
                </a:cubicBezTo>
                <a:lnTo>
                  <a:pt x="2149" y="4551"/>
                </a:lnTo>
                <a:cubicBezTo>
                  <a:pt x="631" y="5653"/>
                  <a:pt x="0" y="7603"/>
                  <a:pt x="575" y="9384"/>
                </a:cubicBezTo>
                <a:lnTo>
                  <a:pt x="2541" y="15409"/>
                </a:lnTo>
                <a:cubicBezTo>
                  <a:pt x="3116" y="17191"/>
                  <a:pt x="4778" y="18397"/>
                  <a:pt x="6648" y="18397"/>
                </a:cubicBezTo>
                <a:lnTo>
                  <a:pt x="12992" y="18397"/>
                </a:lnTo>
                <a:cubicBezTo>
                  <a:pt x="14861" y="18397"/>
                  <a:pt x="16523" y="17199"/>
                  <a:pt x="17098" y="15409"/>
                </a:cubicBezTo>
                <a:lnTo>
                  <a:pt x="19056" y="9384"/>
                </a:lnTo>
                <a:cubicBezTo>
                  <a:pt x="19639" y="7603"/>
                  <a:pt x="19008" y="5653"/>
                  <a:pt x="17490" y="4551"/>
                </a:cubicBezTo>
                <a:lnTo>
                  <a:pt x="12360" y="827"/>
                </a:lnTo>
                <a:cubicBezTo>
                  <a:pt x="11601" y="276"/>
                  <a:pt x="10711" y="0"/>
                  <a:pt x="9820" y="0"/>
                </a:cubicBezTo>
                <a:close/>
              </a:path>
            </a:pathLst>
          </a:custGeom>
          <a:solidFill>
            <a:schemeClr val="dk2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5A10FB-15A1-BC05-4048-64DE41F29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56900"/>
            <a:ext cx="7704000" cy="572700"/>
          </a:xfrm>
        </p:spPr>
        <p:txBody>
          <a:bodyPr/>
          <a:lstStyle/>
          <a:p>
            <a:r>
              <a:rPr lang="en-US" dirty="0"/>
              <a:t>Interacting With ETW: Performance Monitor</a:t>
            </a:r>
          </a:p>
        </p:txBody>
      </p:sp>
      <p:sp>
        <p:nvSpPr>
          <p:cNvPr id="2" name="Subtitle 15">
            <a:extLst>
              <a:ext uri="{FF2B5EF4-FFF2-40B4-BE49-F238E27FC236}">
                <a16:creationId xmlns:a16="http://schemas.microsoft.com/office/drawing/2014/main" id="{50B8348A-9E78-F6C5-5789-A24ABACF2B97}"/>
              </a:ext>
            </a:extLst>
          </p:cNvPr>
          <p:cNvSpPr txBox="1">
            <a:spLocks/>
          </p:cNvSpPr>
          <p:nvPr/>
        </p:nvSpPr>
        <p:spPr>
          <a:xfrm>
            <a:off x="302216" y="1416950"/>
            <a:ext cx="3799884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sz="1200" dirty="0"/>
              <a:t>Performance Monitor allows for an operator to query, create, and modify ETW trace sessions using a graphical user interface</a:t>
            </a:r>
          </a:p>
          <a:p>
            <a:pPr algn="l">
              <a:lnSpc>
                <a:spcPct val="200000"/>
              </a:lnSpc>
            </a:pPr>
            <a:r>
              <a:rPr lang="en-US" sz="1200" dirty="0"/>
              <a:t>Other GUI-based applications exist for performing particular ETW-related actions</a:t>
            </a:r>
          </a:p>
          <a:p>
            <a:pPr marL="139700" indent="0" algn="l">
              <a:lnSpc>
                <a:spcPct val="200000"/>
              </a:lnSpc>
              <a:buNone/>
            </a:pPr>
            <a:endParaRPr lang="en-US" sz="100" dirty="0"/>
          </a:p>
          <a:p>
            <a:pPr algn="l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EE2BB2-37D5-4DFA-610F-A7C57169D8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004"/>
          <a:stretch/>
        </p:blipFill>
        <p:spPr>
          <a:xfrm>
            <a:off x="4349750" y="1416950"/>
            <a:ext cx="4184658" cy="31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4216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ABF85-7276-9A97-DA88-BC57260E0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220906"/>
            <a:ext cx="7704000" cy="572700"/>
          </a:xfrm>
        </p:spPr>
        <p:txBody>
          <a:bodyPr/>
          <a:lstStyle/>
          <a:p>
            <a:r>
              <a:rPr lang="en-US" dirty="0"/>
              <a:t>Analyzing And Modifying Trace Sessions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FB8148-166F-9198-D7CD-B47C78351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2480" y="1080045"/>
            <a:ext cx="3199039" cy="378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27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43B70-4B47-88C2-FAF0-0D49C441C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8100" y="1786218"/>
            <a:ext cx="6367800" cy="1714500"/>
          </a:xfrm>
        </p:spPr>
        <p:txBody>
          <a:bodyPr/>
          <a:lstStyle/>
          <a:p>
            <a:pPr algn="ctr"/>
            <a:r>
              <a:rPr lang="en-US" dirty="0"/>
              <a:t>From Blue to Red</a:t>
            </a:r>
          </a:p>
        </p:txBody>
      </p:sp>
    </p:spTree>
    <p:extLst>
      <p:ext uri="{BB962C8B-B14F-4D97-AF65-F5344CB8AC3E}">
        <p14:creationId xmlns:p14="http://schemas.microsoft.com/office/powerpoint/2010/main" val="1412459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B2F-2E2D-2F7E-5341-A3D2F877C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2475"/>
            <a:ext cx="7704000" cy="572700"/>
          </a:xfrm>
        </p:spPr>
        <p:txBody>
          <a:bodyPr/>
          <a:lstStyle/>
          <a:p>
            <a:r>
              <a:rPr lang="en-US" dirty="0"/>
              <a:t>Patching ETW Write Events</a:t>
            </a:r>
          </a:p>
        </p:txBody>
      </p:sp>
      <p:sp>
        <p:nvSpPr>
          <p:cNvPr id="7" name="Subtitle 15">
            <a:extLst>
              <a:ext uri="{FF2B5EF4-FFF2-40B4-BE49-F238E27FC236}">
                <a16:creationId xmlns:a16="http://schemas.microsoft.com/office/drawing/2014/main" id="{072A0752-0B72-03E2-EB01-A705B13747DA}"/>
              </a:ext>
            </a:extLst>
          </p:cNvPr>
          <p:cNvSpPr txBox="1">
            <a:spLocks/>
          </p:cNvSpPr>
          <p:nvPr/>
        </p:nvSpPr>
        <p:spPr>
          <a:xfrm>
            <a:off x="720000" y="1251850"/>
            <a:ext cx="7704000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lvl="1" algn="l">
              <a:lnSpc>
                <a:spcPct val="150000"/>
              </a:lnSpc>
            </a:pPr>
            <a:endParaRPr lang="en-US" sz="100" dirty="0"/>
          </a:p>
          <a:p>
            <a:pPr algn="l">
              <a:lnSpc>
                <a:spcPct val="150000"/>
              </a:lnSpc>
            </a:pPr>
            <a:r>
              <a:rPr lang="en-US" dirty="0"/>
              <a:t>Recent research by Adam Chester describes patching the </a:t>
            </a:r>
            <a:r>
              <a:rPr lang="en-US" dirty="0">
                <a:solidFill>
                  <a:schemeClr val="accent6"/>
                </a:solidFill>
              </a:rPr>
              <a:t>EtwEventWrite</a:t>
            </a:r>
            <a:r>
              <a:rPr lang="en-US" dirty="0"/>
              <a:t> function by having it return when the function is called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Prevents the process from writing ETW events to trace sessions monitoring events from particular providers</a:t>
            </a:r>
          </a:p>
          <a:p>
            <a:pPr algn="l">
              <a:lnSpc>
                <a:spcPct val="150000"/>
              </a:lnSpc>
            </a:pPr>
            <a:endParaRPr lang="en-US" dirty="0"/>
          </a:p>
          <a:p>
            <a:pPr algn="l">
              <a:lnSpc>
                <a:spcPct val="150000"/>
              </a:lnSpc>
            </a:pP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4C87FD4-2C41-8279-F7EC-92C02420E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5" y="2998485"/>
            <a:ext cx="7410450" cy="1247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499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B2F-2E2D-2F7E-5341-A3D2F877C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95165"/>
            <a:ext cx="7704000" cy="572700"/>
          </a:xfrm>
        </p:spPr>
        <p:txBody>
          <a:bodyPr/>
          <a:lstStyle/>
          <a:p>
            <a:r>
              <a:rPr lang="en-US" dirty="0"/>
              <a:t>Patching ETW Write Events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C1424-3256-D2C2-73A1-1E4F55AD63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7" t="15045" r="2329" b="9631"/>
          <a:stretch/>
        </p:blipFill>
        <p:spPr>
          <a:xfrm>
            <a:off x="903287" y="1051988"/>
            <a:ext cx="7337425" cy="2228850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D73FD9B-5CD8-E825-1134-932BE66E2D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50" y="3306238"/>
            <a:ext cx="8216900" cy="139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03550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B2F-2E2D-2F7E-5341-A3D2F877C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2475"/>
            <a:ext cx="7704000" cy="572700"/>
          </a:xfrm>
        </p:spPr>
        <p:txBody>
          <a:bodyPr/>
          <a:lstStyle/>
          <a:p>
            <a:r>
              <a:rPr lang="en-US" dirty="0"/>
              <a:t>Tampering With ETW Write Events: Considerations</a:t>
            </a:r>
          </a:p>
        </p:txBody>
      </p:sp>
      <p:sp>
        <p:nvSpPr>
          <p:cNvPr id="7" name="Subtitle 15">
            <a:extLst>
              <a:ext uri="{FF2B5EF4-FFF2-40B4-BE49-F238E27FC236}">
                <a16:creationId xmlns:a16="http://schemas.microsoft.com/office/drawing/2014/main" id="{072A0752-0B72-03E2-EB01-A705B13747DA}"/>
              </a:ext>
            </a:extLst>
          </p:cNvPr>
          <p:cNvSpPr txBox="1">
            <a:spLocks/>
          </p:cNvSpPr>
          <p:nvPr/>
        </p:nvSpPr>
        <p:spPr>
          <a:xfrm>
            <a:off x="720000" y="1220100"/>
            <a:ext cx="7704000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lvl="1" algn="l">
              <a:lnSpc>
                <a:spcPct val="150000"/>
              </a:lnSpc>
            </a:pPr>
            <a:endParaRPr lang="en-US" sz="100" dirty="0"/>
          </a:p>
          <a:p>
            <a:pPr algn="l">
              <a:lnSpc>
                <a:spcPct val="150000"/>
              </a:lnSpc>
            </a:pPr>
            <a:r>
              <a:rPr lang="en-US" dirty="0"/>
              <a:t>Particular EDRs monitor for tampering of the </a:t>
            </a:r>
            <a:r>
              <a:rPr lang="en-US" dirty="0">
                <a:solidFill>
                  <a:schemeClr val="accent6"/>
                </a:solidFill>
              </a:rPr>
              <a:t>EtwEventWrite</a:t>
            </a:r>
            <a:r>
              <a:rPr lang="en-US" dirty="0"/>
              <a:t> function</a:t>
            </a:r>
          </a:p>
          <a:p>
            <a:pPr lvl="1" algn="l">
              <a:lnSpc>
                <a:spcPct val="150000"/>
              </a:lnSpc>
            </a:pPr>
            <a:r>
              <a:rPr lang="en-US" sz="1200" dirty="0"/>
              <a:t>Cortex XDR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Important to consider how a security product treats a sudden lack of telemetry from a particular source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Ways to potentially circumvent detections around tampering:</a:t>
            </a:r>
          </a:p>
          <a:p>
            <a:pPr lvl="1" algn="l">
              <a:lnSpc>
                <a:spcPct val="150000"/>
              </a:lnSpc>
            </a:pPr>
            <a:r>
              <a:rPr lang="en-US" sz="1200" dirty="0"/>
              <a:t>Patch the syscall </a:t>
            </a:r>
            <a:r>
              <a:rPr lang="en-US" sz="1200" dirty="0">
                <a:solidFill>
                  <a:schemeClr val="accent6"/>
                </a:solidFill>
              </a:rPr>
              <a:t>NtTraceEvent</a:t>
            </a:r>
          </a:p>
          <a:p>
            <a:pPr lvl="1" algn="l">
              <a:lnSpc>
                <a:spcPct val="150000"/>
              </a:lnSpc>
            </a:pPr>
            <a:r>
              <a:rPr lang="en-US" sz="1200" dirty="0"/>
              <a:t>Hook the function and tamper with the input/output from the function</a:t>
            </a:r>
          </a:p>
          <a:p>
            <a:pPr lvl="1" algn="l">
              <a:lnSpc>
                <a:spcPct val="150000"/>
              </a:lnSpc>
            </a:pPr>
            <a:r>
              <a:rPr lang="en-US" sz="1200" dirty="0"/>
              <a:t>Be conscious of process context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Multiple providers that can write events outside of the </a:t>
            </a:r>
            <a:r>
              <a:rPr lang="en-US" dirty="0">
                <a:solidFill>
                  <a:schemeClr val="accent6"/>
                </a:solidFill>
              </a:rPr>
              <a:t>EtwEventWrite</a:t>
            </a:r>
            <a:r>
              <a:rPr lang="en-US" dirty="0"/>
              <a:t> function</a:t>
            </a:r>
          </a:p>
          <a:p>
            <a:pPr algn="l">
              <a:lnSpc>
                <a:spcPct val="150000"/>
              </a:lnSpc>
            </a:pPr>
            <a:endParaRPr lang="en-US" dirty="0"/>
          </a:p>
          <a:p>
            <a:pPr algn="l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7746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B2F-2E2D-2F7E-5341-A3D2F877C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2475"/>
            <a:ext cx="7704000" cy="572700"/>
          </a:xfrm>
        </p:spPr>
        <p:txBody>
          <a:bodyPr/>
          <a:lstStyle/>
          <a:p>
            <a:r>
              <a:rPr lang="en-US" dirty="0"/>
              <a:t>Key Logging With ETW</a:t>
            </a:r>
          </a:p>
        </p:txBody>
      </p:sp>
      <p:sp>
        <p:nvSpPr>
          <p:cNvPr id="7" name="Subtitle 15">
            <a:extLst>
              <a:ext uri="{FF2B5EF4-FFF2-40B4-BE49-F238E27FC236}">
                <a16:creationId xmlns:a16="http://schemas.microsoft.com/office/drawing/2014/main" id="{072A0752-0B72-03E2-EB01-A705B13747DA}"/>
              </a:ext>
            </a:extLst>
          </p:cNvPr>
          <p:cNvSpPr txBox="1">
            <a:spLocks/>
          </p:cNvSpPr>
          <p:nvPr/>
        </p:nvSpPr>
        <p:spPr>
          <a:xfrm>
            <a:off x="720000" y="1018250"/>
            <a:ext cx="7704000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lvl="1" algn="l">
              <a:lnSpc>
                <a:spcPct val="200000"/>
              </a:lnSpc>
            </a:pPr>
            <a:endParaRPr lang="en-US" sz="100" dirty="0"/>
          </a:p>
          <a:p>
            <a:pPr algn="l">
              <a:lnSpc>
                <a:spcPct val="200000"/>
              </a:lnSpc>
            </a:pPr>
            <a:r>
              <a:rPr lang="en-US" dirty="0"/>
              <a:t>Two USB ETW Providers are capable of tracking and ingesting mouse and keyboard data</a:t>
            </a:r>
          </a:p>
          <a:p>
            <a:pPr lvl="1" algn="l">
              <a:lnSpc>
                <a:spcPct val="200000"/>
              </a:lnSpc>
            </a:pPr>
            <a:r>
              <a:rPr lang="en-US" sz="1200" b="1" dirty="0"/>
              <a:t>Microsoft-Windows-USB-UCX</a:t>
            </a:r>
            <a:r>
              <a:rPr lang="en-US" sz="1200" dirty="0"/>
              <a:t> (36DA592D-E43A-4E28-AF6F-4BC57C5A11E8)</a:t>
            </a:r>
          </a:p>
          <a:p>
            <a:pPr lvl="1" algn="l">
              <a:lnSpc>
                <a:spcPct val="200000"/>
              </a:lnSpc>
            </a:pPr>
            <a:r>
              <a:rPr lang="en-US" sz="1200" b="1" dirty="0"/>
              <a:t>Microsoft-Windows-USB-USBPORT</a:t>
            </a:r>
            <a:r>
              <a:rPr lang="en-US" sz="1200" dirty="0"/>
              <a:t> (C88A4EF5-D048-4013-9408-E04B7DB2814A)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Data stored in 8 byte “payloads” from the Human Interface Device (HID) USB device</a:t>
            </a:r>
          </a:p>
          <a:p>
            <a:pPr algn="l">
              <a:lnSpc>
                <a:spcPct val="200000"/>
              </a:lnSpc>
            </a:pPr>
            <a:endParaRPr lang="en-US" dirty="0"/>
          </a:p>
        </p:txBody>
      </p:sp>
      <p:pic>
        <p:nvPicPr>
          <p:cNvPr id="2050" name="Picture 2" descr="Running our POC keylogger to capture key strokes.">
            <a:extLst>
              <a:ext uri="{FF2B5EF4-FFF2-40B4-BE49-F238E27FC236}">
                <a16:creationId xmlns:a16="http://schemas.microsoft.com/office/drawing/2014/main" id="{9C5ACE03-C66F-8090-609B-0D5B0FDD4C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3" t="3648" r="1962" b="8081"/>
          <a:stretch/>
        </p:blipFill>
        <p:spPr bwMode="auto">
          <a:xfrm>
            <a:off x="2212890" y="2940950"/>
            <a:ext cx="4591050" cy="194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32820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B2F-2E2D-2F7E-5341-A3D2F877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Credential/Cookie Stealing With ETW</a:t>
            </a:r>
          </a:p>
        </p:txBody>
      </p:sp>
      <p:sp>
        <p:nvSpPr>
          <p:cNvPr id="7" name="Subtitle 15">
            <a:extLst>
              <a:ext uri="{FF2B5EF4-FFF2-40B4-BE49-F238E27FC236}">
                <a16:creationId xmlns:a16="http://schemas.microsoft.com/office/drawing/2014/main" id="{072A0752-0B72-03E2-EB01-A705B13747DA}"/>
              </a:ext>
            </a:extLst>
          </p:cNvPr>
          <p:cNvSpPr txBox="1">
            <a:spLocks/>
          </p:cNvSpPr>
          <p:nvPr/>
        </p:nvSpPr>
        <p:spPr>
          <a:xfrm>
            <a:off x="977731" y="1124850"/>
            <a:ext cx="7188537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dirty="0"/>
              <a:t>The Microsoft-Windows-WinINet ETW provider leaks sensitive web information in its trace events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Captures all data that passes through the WinINet API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Works with both HTTP and HTTPS traffic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Exposed information includes: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URLs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Cookies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Credentials (POST request parameters)</a:t>
            </a:r>
          </a:p>
          <a:p>
            <a:pPr lvl="1" algn="l">
              <a:lnSpc>
                <a:spcPct val="200000"/>
              </a:lnSpc>
            </a:pPr>
            <a:endParaRPr lang="en-US" sz="100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6927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B2F-2E2D-2F7E-5341-A3D2F877C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105384"/>
            <a:ext cx="7704000" cy="572700"/>
          </a:xfrm>
        </p:spPr>
        <p:txBody>
          <a:bodyPr/>
          <a:lstStyle/>
          <a:p>
            <a:r>
              <a:rPr lang="en-US" dirty="0"/>
              <a:t>Credential/Cookie Stealing With ETW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EEB9E3-5543-9FB0-EE46-DC0CCD809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6" t="10045" r="3517" b="11075"/>
          <a:stretch/>
        </p:blipFill>
        <p:spPr>
          <a:xfrm>
            <a:off x="1282602" y="787998"/>
            <a:ext cx="6578794" cy="20408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81DE3A-E863-F6E2-6BE4-D505C244F9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3" t="12740" r="3208" b="10903"/>
          <a:stretch/>
        </p:blipFill>
        <p:spPr>
          <a:xfrm>
            <a:off x="312386" y="3048725"/>
            <a:ext cx="8519227" cy="185152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37CCD2-DABD-CC3D-BC8C-93F765C1AA44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4572000" y="2877671"/>
            <a:ext cx="0" cy="171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696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43B70-4B47-88C2-FAF0-0D49C441C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873" y="1714500"/>
            <a:ext cx="6730253" cy="1714500"/>
          </a:xfrm>
        </p:spPr>
        <p:txBody>
          <a:bodyPr/>
          <a:lstStyle/>
          <a:p>
            <a:pPr algn="ctr"/>
            <a:r>
              <a:rPr lang="en-US" dirty="0"/>
              <a:t>Qualifying Normality</a:t>
            </a:r>
          </a:p>
        </p:txBody>
      </p:sp>
    </p:spTree>
    <p:extLst>
      <p:ext uri="{BB962C8B-B14F-4D97-AF65-F5344CB8AC3E}">
        <p14:creationId xmlns:p14="http://schemas.microsoft.com/office/powerpoint/2010/main" val="1609923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43B70-4B47-88C2-FAF0-0D49C441C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8100" y="1786218"/>
            <a:ext cx="6367800" cy="17145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53FDD8"/>
                </a:solidFill>
              </a:rPr>
              <a:t>Introduction</a:t>
            </a:r>
            <a:r>
              <a:rPr lang="en-US" dirty="0"/>
              <a:t> to ETW</a:t>
            </a:r>
          </a:p>
        </p:txBody>
      </p:sp>
    </p:spTree>
    <p:extLst>
      <p:ext uri="{BB962C8B-B14F-4D97-AF65-F5344CB8AC3E}">
        <p14:creationId xmlns:p14="http://schemas.microsoft.com/office/powerpoint/2010/main" val="24767271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B2F-2E2D-2F7E-5341-A3D2F877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We Are Trying to Solve</a:t>
            </a:r>
          </a:p>
        </p:txBody>
      </p:sp>
      <p:sp>
        <p:nvSpPr>
          <p:cNvPr id="7" name="Subtitle 15">
            <a:extLst>
              <a:ext uri="{FF2B5EF4-FFF2-40B4-BE49-F238E27FC236}">
                <a16:creationId xmlns:a16="http://schemas.microsoft.com/office/drawing/2014/main" id="{072A0752-0B72-03E2-EB01-A705B13747DA}"/>
              </a:ext>
            </a:extLst>
          </p:cNvPr>
          <p:cNvSpPr txBox="1">
            <a:spLocks/>
          </p:cNvSpPr>
          <p:nvPr/>
        </p:nvSpPr>
        <p:spPr>
          <a:xfrm>
            <a:off x="977731" y="1124850"/>
            <a:ext cx="7188537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dirty="0"/>
              <a:t>Defenders have ample knowledge and data on endpoints managed by their organization / across organizations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Sophisticated defenders can leverage this data to identify anomalous behavior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Parent/Child process relationships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Non-web processes making outbound HTTPS connections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How can red teamers leverage Windows telemetry to identify </a:t>
            </a:r>
            <a:r>
              <a:rPr lang="en-US" i="1" dirty="0"/>
              <a:t>where</a:t>
            </a:r>
            <a:r>
              <a:rPr lang="en-US" dirty="0"/>
              <a:t> their malicious activity looks normal?</a:t>
            </a:r>
          </a:p>
          <a:p>
            <a:pPr marL="139700" indent="0" algn="l">
              <a:lnSpc>
                <a:spcPct val="200000"/>
              </a:lnSpc>
              <a:buNone/>
            </a:pPr>
            <a:endParaRPr lang="en-US" sz="100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142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B2F-2E2D-2F7E-5341-A3D2F877C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8" y="432325"/>
            <a:ext cx="7704000" cy="572700"/>
          </a:xfrm>
        </p:spPr>
        <p:txBody>
          <a:bodyPr/>
          <a:lstStyle/>
          <a:p>
            <a:r>
              <a:rPr lang="en-US" dirty="0"/>
              <a:t>Introducing “</a:t>
            </a:r>
            <a:r>
              <a:rPr lang="en-US" dirty="0" err="1"/>
              <a:t>CrowdLight</a:t>
            </a:r>
            <a:r>
              <a:rPr lang="en-US" dirty="0"/>
              <a:t>”</a:t>
            </a:r>
          </a:p>
        </p:txBody>
      </p:sp>
      <p:sp>
        <p:nvSpPr>
          <p:cNvPr id="7" name="Subtitle 15">
            <a:extLst>
              <a:ext uri="{FF2B5EF4-FFF2-40B4-BE49-F238E27FC236}">
                <a16:creationId xmlns:a16="http://schemas.microsoft.com/office/drawing/2014/main" id="{072A0752-0B72-03E2-EB01-A705B13747DA}"/>
              </a:ext>
            </a:extLst>
          </p:cNvPr>
          <p:cNvSpPr txBox="1">
            <a:spLocks/>
          </p:cNvSpPr>
          <p:nvPr/>
        </p:nvSpPr>
        <p:spPr>
          <a:xfrm>
            <a:off x="977730" y="1124850"/>
            <a:ext cx="7188537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dirty="0"/>
              <a:t>Operators can leverage telemetry generated through ETW to identify the benign contexts for otherwise malicious post-exploitation behavior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Understanding this behavior allows operators to make more nuanced tradecraft decisions to better blend-in to the operational environment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Requires operators to analyze and understand what events are generated through particular capability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Ex. Identify applications that normally make outbound network connections to CloudFront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Kind of like what a detection engineer might do, but for offensive purposes</a:t>
            </a:r>
            <a:endParaRPr lang="en-US" dirty="0"/>
          </a:p>
          <a:p>
            <a:pPr marL="139700" indent="0" algn="l">
              <a:lnSpc>
                <a:spcPct val="200000"/>
              </a:lnSpc>
              <a:buNone/>
            </a:pPr>
            <a:endParaRPr lang="en-US" sz="100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567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2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play?</a:t>
            </a:r>
            <a:endParaRPr dirty="0"/>
          </a:p>
        </p:txBody>
      </p:sp>
      <p:sp>
        <p:nvSpPr>
          <p:cNvPr id="371" name="Google Shape;371;p42"/>
          <p:cNvSpPr txBox="1"/>
          <p:nvPr/>
        </p:nvSpPr>
        <p:spPr>
          <a:xfrm flipH="1">
            <a:off x="3521539" y="2239026"/>
            <a:ext cx="2100900" cy="3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Step 3</a:t>
            </a:r>
            <a:endParaRPr sz="1600">
              <a:solidFill>
                <a:schemeClr val="accent2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2" name="Google Shape;372;p42"/>
          <p:cNvSpPr txBox="1"/>
          <p:nvPr/>
        </p:nvSpPr>
        <p:spPr>
          <a:xfrm flipH="1">
            <a:off x="3521539" y="1693708"/>
            <a:ext cx="2100900" cy="611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Create Trace Session and Log Output</a:t>
            </a:r>
            <a:endParaRPr dirty="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3" name="Google Shape;373;p42"/>
          <p:cNvSpPr txBox="1"/>
          <p:nvPr/>
        </p:nvSpPr>
        <p:spPr>
          <a:xfrm flipH="1">
            <a:off x="1426380" y="2270509"/>
            <a:ext cx="1070155" cy="3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Step 1</a:t>
            </a:r>
            <a:endParaRPr sz="1600" dirty="0">
              <a:solidFill>
                <a:schemeClr val="accent2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4" name="Google Shape;374;p42"/>
          <p:cNvSpPr txBox="1"/>
          <p:nvPr/>
        </p:nvSpPr>
        <p:spPr>
          <a:xfrm flipH="1">
            <a:off x="861057" y="1689820"/>
            <a:ext cx="2200800" cy="611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Identify ETW Providers and Events of Interest</a:t>
            </a:r>
            <a:endParaRPr dirty="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5" name="Google Shape;375;p42"/>
          <p:cNvSpPr txBox="1"/>
          <p:nvPr/>
        </p:nvSpPr>
        <p:spPr>
          <a:xfrm flipH="1">
            <a:off x="4826850" y="3609975"/>
            <a:ext cx="22008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Step 4</a:t>
            </a:r>
            <a:endParaRPr sz="1600">
              <a:solidFill>
                <a:schemeClr val="accent2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6" name="Google Shape;376;p42"/>
          <p:cNvSpPr txBox="1"/>
          <p:nvPr/>
        </p:nvSpPr>
        <p:spPr>
          <a:xfrm flipH="1">
            <a:off x="4791150" y="3834636"/>
            <a:ext cx="22008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Consume Output to Centralized Analysis Platform</a:t>
            </a:r>
            <a:endParaRPr dirty="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7" name="Google Shape;377;p42"/>
          <p:cNvSpPr txBox="1"/>
          <p:nvPr/>
        </p:nvSpPr>
        <p:spPr>
          <a:xfrm flipH="1">
            <a:off x="2114906" y="3616749"/>
            <a:ext cx="2200800" cy="2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Step 2</a:t>
            </a:r>
            <a:endParaRPr sz="1600" dirty="0">
              <a:solidFill>
                <a:schemeClr val="accent2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8" name="Google Shape;378;p42"/>
          <p:cNvSpPr txBox="1"/>
          <p:nvPr/>
        </p:nvSpPr>
        <p:spPr>
          <a:xfrm flipH="1">
            <a:off x="2055974" y="3827952"/>
            <a:ext cx="22008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Configure </a:t>
            </a:r>
            <a:r>
              <a:rPr lang="en" dirty="0" err="1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SilkETW</a:t>
            </a:r>
            <a:r>
              <a:rPr lang="en" dirty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 to Monitor Providers and Filter on Events</a:t>
            </a:r>
            <a:endParaRPr dirty="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9" name="Google Shape;379;p42"/>
          <p:cNvSpPr txBox="1"/>
          <p:nvPr/>
        </p:nvSpPr>
        <p:spPr>
          <a:xfrm flipH="1">
            <a:off x="6184488" y="2239026"/>
            <a:ext cx="2200800" cy="3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Step 5</a:t>
            </a:r>
            <a:endParaRPr sz="1600">
              <a:solidFill>
                <a:schemeClr val="accent2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0" name="Google Shape;380;p42"/>
          <p:cNvSpPr txBox="1"/>
          <p:nvPr/>
        </p:nvSpPr>
        <p:spPr>
          <a:xfrm flipH="1">
            <a:off x="6174535" y="1697243"/>
            <a:ext cx="2200800" cy="40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Analyze Ingested Data and Profit</a:t>
            </a:r>
            <a:endParaRPr dirty="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381" name="Google Shape;381;p42"/>
          <p:cNvCxnSpPr/>
          <p:nvPr/>
        </p:nvCxnSpPr>
        <p:spPr>
          <a:xfrm>
            <a:off x="723900" y="3138475"/>
            <a:ext cx="77058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382" name="Google Shape;382;p42"/>
          <p:cNvGrpSpPr/>
          <p:nvPr/>
        </p:nvGrpSpPr>
        <p:grpSpPr>
          <a:xfrm>
            <a:off x="1677444" y="2825311"/>
            <a:ext cx="572700" cy="572700"/>
            <a:chOff x="1587750" y="2790437"/>
            <a:chExt cx="572700" cy="572700"/>
          </a:xfrm>
        </p:grpSpPr>
        <p:sp>
          <p:nvSpPr>
            <p:cNvPr id="383" name="Google Shape;383;p42"/>
            <p:cNvSpPr/>
            <p:nvPr/>
          </p:nvSpPr>
          <p:spPr>
            <a:xfrm>
              <a:off x="1587750" y="2790437"/>
              <a:ext cx="572700" cy="572700"/>
            </a:xfrm>
            <a:prstGeom prst="ellipse">
              <a:avLst/>
            </a:pr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4" name="Google Shape;384;p42"/>
            <p:cNvGrpSpPr/>
            <p:nvPr/>
          </p:nvGrpSpPr>
          <p:grpSpPr>
            <a:xfrm>
              <a:off x="1699059" y="2901736"/>
              <a:ext cx="350079" cy="350079"/>
              <a:chOff x="3497300" y="3227275"/>
              <a:chExt cx="296175" cy="296175"/>
            </a:xfrm>
          </p:grpSpPr>
          <p:sp>
            <p:nvSpPr>
              <p:cNvPr id="385" name="Google Shape;385;p42"/>
              <p:cNvSpPr/>
              <p:nvPr/>
            </p:nvSpPr>
            <p:spPr>
              <a:xfrm>
                <a:off x="3609925" y="3339900"/>
                <a:ext cx="69350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2742" extrusionOk="0">
                    <a:moveTo>
                      <a:pt x="1387" y="1"/>
                    </a:moveTo>
                    <a:cubicBezTo>
                      <a:pt x="631" y="1"/>
                      <a:pt x="1" y="631"/>
                      <a:pt x="1" y="1355"/>
                    </a:cubicBezTo>
                    <a:cubicBezTo>
                      <a:pt x="1" y="2112"/>
                      <a:pt x="631" y="2742"/>
                      <a:pt x="1387" y="2742"/>
                    </a:cubicBezTo>
                    <a:cubicBezTo>
                      <a:pt x="2143" y="2742"/>
                      <a:pt x="2773" y="2112"/>
                      <a:pt x="2773" y="1355"/>
                    </a:cubicBezTo>
                    <a:cubicBezTo>
                      <a:pt x="2773" y="631"/>
                      <a:pt x="2143" y="1"/>
                      <a:pt x="13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42"/>
              <p:cNvSpPr/>
              <p:nvPr/>
            </p:nvSpPr>
            <p:spPr>
              <a:xfrm>
                <a:off x="3531175" y="3227275"/>
                <a:ext cx="86650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3467" extrusionOk="0">
                    <a:moveTo>
                      <a:pt x="1733" y="1"/>
                    </a:moveTo>
                    <a:cubicBezTo>
                      <a:pt x="788" y="1"/>
                      <a:pt x="0" y="788"/>
                      <a:pt x="0" y="1733"/>
                    </a:cubicBezTo>
                    <a:cubicBezTo>
                      <a:pt x="0" y="2678"/>
                      <a:pt x="788" y="3466"/>
                      <a:pt x="1733" y="3466"/>
                    </a:cubicBezTo>
                    <a:cubicBezTo>
                      <a:pt x="2741" y="3466"/>
                      <a:pt x="3466" y="2678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42"/>
              <p:cNvSpPr/>
              <p:nvPr/>
            </p:nvSpPr>
            <p:spPr>
              <a:xfrm>
                <a:off x="3670575" y="3227275"/>
                <a:ext cx="86675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8"/>
                      <a:pt x="788" y="3466"/>
                      <a:pt x="1733" y="3466"/>
                    </a:cubicBezTo>
                    <a:cubicBezTo>
                      <a:pt x="2679" y="3466"/>
                      <a:pt x="3466" y="2678"/>
                      <a:pt x="3466" y="1733"/>
                    </a:cubicBezTo>
                    <a:cubicBezTo>
                      <a:pt x="3466" y="788"/>
                      <a:pt x="2679" y="1"/>
                      <a:pt x="1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42"/>
              <p:cNvSpPr/>
              <p:nvPr/>
            </p:nvSpPr>
            <p:spPr>
              <a:xfrm>
                <a:off x="3622525" y="3421825"/>
                <a:ext cx="41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009" extrusionOk="0">
                    <a:moveTo>
                      <a:pt x="1" y="0"/>
                    </a:moveTo>
                    <a:lnTo>
                      <a:pt x="851" y="1008"/>
                    </a:lnTo>
                    <a:lnTo>
                      <a:pt x="1671" y="0"/>
                    </a:lnTo>
                    <a:lnTo>
                      <a:pt x="1671" y="0"/>
                    </a:lnTo>
                    <a:cubicBezTo>
                      <a:pt x="1450" y="126"/>
                      <a:pt x="1167" y="158"/>
                      <a:pt x="851" y="158"/>
                    </a:cubicBezTo>
                    <a:cubicBezTo>
                      <a:pt x="568" y="158"/>
                      <a:pt x="284" y="9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42"/>
              <p:cNvSpPr/>
              <p:nvPr/>
            </p:nvSpPr>
            <p:spPr>
              <a:xfrm>
                <a:off x="3566600" y="3416300"/>
                <a:ext cx="701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4254" extrusionOk="0">
                    <a:moveTo>
                      <a:pt x="1261" y="1"/>
                    </a:moveTo>
                    <a:cubicBezTo>
                      <a:pt x="474" y="599"/>
                      <a:pt x="1" y="1513"/>
                      <a:pt x="1" y="2490"/>
                    </a:cubicBezTo>
                    <a:lnTo>
                      <a:pt x="1" y="3907"/>
                    </a:lnTo>
                    <a:cubicBezTo>
                      <a:pt x="1" y="4096"/>
                      <a:pt x="158" y="4254"/>
                      <a:pt x="379" y="4254"/>
                    </a:cubicBezTo>
                    <a:lnTo>
                      <a:pt x="2805" y="4254"/>
                    </a:lnTo>
                    <a:lnTo>
                      <a:pt x="2805" y="1891"/>
                    </a:lnTo>
                    <a:lnTo>
                      <a:pt x="12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42"/>
              <p:cNvSpPr/>
              <p:nvPr/>
            </p:nvSpPr>
            <p:spPr>
              <a:xfrm>
                <a:off x="3653250" y="3417100"/>
                <a:ext cx="701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4254" extrusionOk="0">
                    <a:moveTo>
                      <a:pt x="1544" y="0"/>
                    </a:moveTo>
                    <a:lnTo>
                      <a:pt x="1" y="1890"/>
                    </a:lnTo>
                    <a:lnTo>
                      <a:pt x="1" y="4253"/>
                    </a:lnTo>
                    <a:lnTo>
                      <a:pt x="2458" y="4253"/>
                    </a:lnTo>
                    <a:cubicBezTo>
                      <a:pt x="2647" y="4253"/>
                      <a:pt x="2804" y="4096"/>
                      <a:pt x="2804" y="3907"/>
                    </a:cubicBezTo>
                    <a:lnTo>
                      <a:pt x="2804" y="2489"/>
                    </a:lnTo>
                    <a:cubicBezTo>
                      <a:pt x="2773" y="1481"/>
                      <a:pt x="2300" y="567"/>
                      <a:pt x="15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42"/>
              <p:cNvSpPr/>
              <p:nvPr/>
            </p:nvSpPr>
            <p:spPr>
              <a:xfrm>
                <a:off x="3655625" y="3310775"/>
                <a:ext cx="137850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4348" extrusionOk="0">
                    <a:moveTo>
                      <a:pt x="3686" y="1512"/>
                    </a:moveTo>
                    <a:cubicBezTo>
                      <a:pt x="3907" y="1512"/>
                      <a:pt x="4064" y="1670"/>
                      <a:pt x="4064" y="1859"/>
                    </a:cubicBezTo>
                    <a:cubicBezTo>
                      <a:pt x="4064" y="2048"/>
                      <a:pt x="3907" y="2205"/>
                      <a:pt x="3686" y="2205"/>
                    </a:cubicBezTo>
                    <a:lnTo>
                      <a:pt x="2993" y="2205"/>
                    </a:lnTo>
                    <a:cubicBezTo>
                      <a:pt x="2804" y="2205"/>
                      <a:pt x="2646" y="2048"/>
                      <a:pt x="2646" y="1859"/>
                    </a:cubicBezTo>
                    <a:cubicBezTo>
                      <a:pt x="2646" y="1670"/>
                      <a:pt x="2804" y="1512"/>
                      <a:pt x="2993" y="1512"/>
                    </a:cubicBezTo>
                    <a:close/>
                    <a:moveTo>
                      <a:pt x="4127" y="0"/>
                    </a:moveTo>
                    <a:cubicBezTo>
                      <a:pt x="3686" y="536"/>
                      <a:pt x="3056" y="851"/>
                      <a:pt x="2331" y="851"/>
                    </a:cubicBezTo>
                    <a:cubicBezTo>
                      <a:pt x="1607" y="851"/>
                      <a:pt x="977" y="504"/>
                      <a:pt x="536" y="63"/>
                    </a:cubicBezTo>
                    <a:cubicBezTo>
                      <a:pt x="347" y="221"/>
                      <a:pt x="158" y="378"/>
                      <a:pt x="0" y="567"/>
                    </a:cubicBezTo>
                    <a:cubicBezTo>
                      <a:pt x="945" y="756"/>
                      <a:pt x="1638" y="1575"/>
                      <a:pt x="1638" y="2615"/>
                    </a:cubicBezTo>
                    <a:cubicBezTo>
                      <a:pt x="1638" y="2930"/>
                      <a:pt x="1575" y="3214"/>
                      <a:pt x="1449" y="3466"/>
                    </a:cubicBezTo>
                    <a:cubicBezTo>
                      <a:pt x="1859" y="3718"/>
                      <a:pt x="2205" y="4001"/>
                      <a:pt x="2520" y="4348"/>
                    </a:cubicBezTo>
                    <a:lnTo>
                      <a:pt x="5167" y="4348"/>
                    </a:lnTo>
                    <a:cubicBezTo>
                      <a:pt x="5356" y="4348"/>
                      <a:pt x="5513" y="4190"/>
                      <a:pt x="5513" y="4001"/>
                    </a:cubicBezTo>
                    <a:lnTo>
                      <a:pt x="5513" y="2615"/>
                    </a:lnTo>
                    <a:cubicBezTo>
                      <a:pt x="5482" y="1512"/>
                      <a:pt x="4915" y="567"/>
                      <a:pt x="4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42"/>
              <p:cNvSpPr/>
              <p:nvPr/>
            </p:nvSpPr>
            <p:spPr>
              <a:xfrm>
                <a:off x="3497300" y="3309975"/>
                <a:ext cx="136275" cy="108725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4349" extrusionOk="0">
                    <a:moveTo>
                      <a:pt x="2426" y="1544"/>
                    </a:moveTo>
                    <a:cubicBezTo>
                      <a:pt x="2615" y="1544"/>
                      <a:pt x="2773" y="1702"/>
                      <a:pt x="2773" y="1891"/>
                    </a:cubicBezTo>
                    <a:cubicBezTo>
                      <a:pt x="2773" y="2080"/>
                      <a:pt x="2615" y="2237"/>
                      <a:pt x="2426" y="2237"/>
                    </a:cubicBezTo>
                    <a:lnTo>
                      <a:pt x="1733" y="2237"/>
                    </a:lnTo>
                    <a:cubicBezTo>
                      <a:pt x="1513" y="2237"/>
                      <a:pt x="1355" y="2080"/>
                      <a:pt x="1355" y="1891"/>
                    </a:cubicBezTo>
                    <a:cubicBezTo>
                      <a:pt x="1355" y="1702"/>
                      <a:pt x="1513" y="1544"/>
                      <a:pt x="1733" y="1544"/>
                    </a:cubicBezTo>
                    <a:close/>
                    <a:moveTo>
                      <a:pt x="1324" y="1"/>
                    </a:moveTo>
                    <a:cubicBezTo>
                      <a:pt x="536" y="568"/>
                      <a:pt x="1" y="1513"/>
                      <a:pt x="1" y="2552"/>
                    </a:cubicBezTo>
                    <a:lnTo>
                      <a:pt x="1" y="3939"/>
                    </a:lnTo>
                    <a:cubicBezTo>
                      <a:pt x="1" y="4191"/>
                      <a:pt x="95" y="4348"/>
                      <a:pt x="316" y="4348"/>
                    </a:cubicBezTo>
                    <a:lnTo>
                      <a:pt x="2930" y="4348"/>
                    </a:lnTo>
                    <a:cubicBezTo>
                      <a:pt x="3214" y="3970"/>
                      <a:pt x="3561" y="3655"/>
                      <a:pt x="4002" y="3466"/>
                    </a:cubicBezTo>
                    <a:cubicBezTo>
                      <a:pt x="3876" y="3183"/>
                      <a:pt x="3813" y="2930"/>
                      <a:pt x="3813" y="2615"/>
                    </a:cubicBezTo>
                    <a:cubicBezTo>
                      <a:pt x="3813" y="1607"/>
                      <a:pt x="4506" y="757"/>
                      <a:pt x="5451" y="568"/>
                    </a:cubicBezTo>
                    <a:cubicBezTo>
                      <a:pt x="5293" y="347"/>
                      <a:pt x="5104" y="190"/>
                      <a:pt x="4915" y="32"/>
                    </a:cubicBezTo>
                    <a:cubicBezTo>
                      <a:pt x="4474" y="505"/>
                      <a:pt x="3844" y="820"/>
                      <a:pt x="3151" y="820"/>
                    </a:cubicBezTo>
                    <a:cubicBezTo>
                      <a:pt x="2426" y="820"/>
                      <a:pt x="1796" y="505"/>
                      <a:pt x="1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3" name="Google Shape;393;p42"/>
          <p:cNvGrpSpPr/>
          <p:nvPr/>
        </p:nvGrpSpPr>
        <p:grpSpPr>
          <a:xfrm>
            <a:off x="2938800" y="2790437"/>
            <a:ext cx="572700" cy="572700"/>
            <a:chOff x="2938800" y="2790437"/>
            <a:chExt cx="572700" cy="572700"/>
          </a:xfrm>
        </p:grpSpPr>
        <p:sp>
          <p:nvSpPr>
            <p:cNvPr id="394" name="Google Shape;394;p42"/>
            <p:cNvSpPr/>
            <p:nvPr/>
          </p:nvSpPr>
          <p:spPr>
            <a:xfrm>
              <a:off x="2938800" y="2790437"/>
              <a:ext cx="572700" cy="572700"/>
            </a:xfrm>
            <a:prstGeom prst="ellipse">
              <a:avLst/>
            </a:pr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95" name="Google Shape;395;p42"/>
            <p:cNvGrpSpPr/>
            <p:nvPr/>
          </p:nvGrpSpPr>
          <p:grpSpPr>
            <a:xfrm>
              <a:off x="3049638" y="2903121"/>
              <a:ext cx="351024" cy="347307"/>
              <a:chOff x="946175" y="3619495"/>
              <a:chExt cx="296975" cy="293830"/>
            </a:xfrm>
          </p:grpSpPr>
          <p:sp>
            <p:nvSpPr>
              <p:cNvPr id="396" name="Google Shape;396;p42"/>
              <p:cNvSpPr/>
              <p:nvPr/>
            </p:nvSpPr>
            <p:spPr>
              <a:xfrm>
                <a:off x="963525" y="3619495"/>
                <a:ext cx="207950" cy="293825"/>
              </a:xfrm>
              <a:custGeom>
                <a:avLst/>
                <a:gdLst/>
                <a:ahLst/>
                <a:cxnLst/>
                <a:rect l="l" t="t" r="r" b="b"/>
                <a:pathLst>
                  <a:path w="8318" h="11753" extrusionOk="0">
                    <a:moveTo>
                      <a:pt x="3828" y="2742"/>
                    </a:moveTo>
                    <a:cubicBezTo>
                      <a:pt x="3915" y="2742"/>
                      <a:pt x="4001" y="2773"/>
                      <a:pt x="4064" y="2836"/>
                    </a:cubicBezTo>
                    <a:cubicBezTo>
                      <a:pt x="4253" y="2994"/>
                      <a:pt x="4253" y="3183"/>
                      <a:pt x="4096" y="3340"/>
                    </a:cubicBezTo>
                    <a:lnTo>
                      <a:pt x="2678" y="4695"/>
                    </a:lnTo>
                    <a:cubicBezTo>
                      <a:pt x="2615" y="4790"/>
                      <a:pt x="2520" y="4821"/>
                      <a:pt x="2457" y="4821"/>
                    </a:cubicBezTo>
                    <a:cubicBezTo>
                      <a:pt x="2363" y="4821"/>
                      <a:pt x="2268" y="4790"/>
                      <a:pt x="2205" y="4695"/>
                    </a:cubicBezTo>
                    <a:lnTo>
                      <a:pt x="1512" y="4002"/>
                    </a:lnTo>
                    <a:cubicBezTo>
                      <a:pt x="1386" y="3876"/>
                      <a:pt x="1386" y="3655"/>
                      <a:pt x="1512" y="3529"/>
                    </a:cubicBezTo>
                    <a:cubicBezTo>
                      <a:pt x="1575" y="3466"/>
                      <a:pt x="1662" y="3435"/>
                      <a:pt x="1749" y="3435"/>
                    </a:cubicBezTo>
                    <a:cubicBezTo>
                      <a:pt x="1835" y="3435"/>
                      <a:pt x="1922" y="3466"/>
                      <a:pt x="1985" y="3529"/>
                    </a:cubicBezTo>
                    <a:lnTo>
                      <a:pt x="2426" y="3971"/>
                    </a:lnTo>
                    <a:lnTo>
                      <a:pt x="3592" y="2836"/>
                    </a:lnTo>
                    <a:cubicBezTo>
                      <a:pt x="3655" y="2773"/>
                      <a:pt x="3741" y="2742"/>
                      <a:pt x="3828" y="2742"/>
                    </a:cubicBezTo>
                    <a:close/>
                    <a:moveTo>
                      <a:pt x="3828" y="4790"/>
                    </a:moveTo>
                    <a:cubicBezTo>
                      <a:pt x="3915" y="4790"/>
                      <a:pt x="4001" y="4821"/>
                      <a:pt x="4064" y="4884"/>
                    </a:cubicBezTo>
                    <a:cubicBezTo>
                      <a:pt x="4253" y="5042"/>
                      <a:pt x="4253" y="5262"/>
                      <a:pt x="4096" y="5388"/>
                    </a:cubicBezTo>
                    <a:lnTo>
                      <a:pt x="2678" y="6774"/>
                    </a:lnTo>
                    <a:cubicBezTo>
                      <a:pt x="2615" y="6837"/>
                      <a:pt x="2520" y="6869"/>
                      <a:pt x="2457" y="6869"/>
                    </a:cubicBezTo>
                    <a:cubicBezTo>
                      <a:pt x="2363" y="6869"/>
                      <a:pt x="2268" y="6837"/>
                      <a:pt x="2205" y="6774"/>
                    </a:cubicBezTo>
                    <a:lnTo>
                      <a:pt x="1512" y="6050"/>
                    </a:lnTo>
                    <a:cubicBezTo>
                      <a:pt x="1386" y="5924"/>
                      <a:pt x="1386" y="5703"/>
                      <a:pt x="1512" y="5577"/>
                    </a:cubicBezTo>
                    <a:cubicBezTo>
                      <a:pt x="1575" y="5514"/>
                      <a:pt x="1662" y="5483"/>
                      <a:pt x="1749" y="5483"/>
                    </a:cubicBezTo>
                    <a:cubicBezTo>
                      <a:pt x="1835" y="5483"/>
                      <a:pt x="1922" y="5514"/>
                      <a:pt x="1985" y="5577"/>
                    </a:cubicBezTo>
                    <a:lnTo>
                      <a:pt x="2426" y="6018"/>
                    </a:lnTo>
                    <a:lnTo>
                      <a:pt x="3592" y="4884"/>
                    </a:lnTo>
                    <a:cubicBezTo>
                      <a:pt x="3655" y="4821"/>
                      <a:pt x="3741" y="4790"/>
                      <a:pt x="3828" y="4790"/>
                    </a:cubicBezTo>
                    <a:close/>
                    <a:moveTo>
                      <a:pt x="3828" y="6869"/>
                    </a:moveTo>
                    <a:cubicBezTo>
                      <a:pt x="3915" y="6869"/>
                      <a:pt x="4001" y="6900"/>
                      <a:pt x="4064" y="6963"/>
                    </a:cubicBezTo>
                    <a:cubicBezTo>
                      <a:pt x="4253" y="7121"/>
                      <a:pt x="4253" y="7342"/>
                      <a:pt x="4096" y="7468"/>
                    </a:cubicBezTo>
                    <a:lnTo>
                      <a:pt x="2678" y="8854"/>
                    </a:lnTo>
                    <a:cubicBezTo>
                      <a:pt x="2615" y="8917"/>
                      <a:pt x="2520" y="8980"/>
                      <a:pt x="2457" y="8980"/>
                    </a:cubicBezTo>
                    <a:cubicBezTo>
                      <a:pt x="2363" y="8980"/>
                      <a:pt x="2268" y="8917"/>
                      <a:pt x="2205" y="8854"/>
                    </a:cubicBezTo>
                    <a:lnTo>
                      <a:pt x="1512" y="8129"/>
                    </a:lnTo>
                    <a:cubicBezTo>
                      <a:pt x="1386" y="8003"/>
                      <a:pt x="1386" y="7783"/>
                      <a:pt x="1512" y="7657"/>
                    </a:cubicBezTo>
                    <a:cubicBezTo>
                      <a:pt x="1575" y="7594"/>
                      <a:pt x="1662" y="7562"/>
                      <a:pt x="1749" y="7562"/>
                    </a:cubicBezTo>
                    <a:cubicBezTo>
                      <a:pt x="1835" y="7562"/>
                      <a:pt x="1922" y="7594"/>
                      <a:pt x="1985" y="7657"/>
                    </a:cubicBezTo>
                    <a:lnTo>
                      <a:pt x="2426" y="8098"/>
                    </a:lnTo>
                    <a:lnTo>
                      <a:pt x="3592" y="6963"/>
                    </a:lnTo>
                    <a:cubicBezTo>
                      <a:pt x="3655" y="6900"/>
                      <a:pt x="3741" y="6869"/>
                      <a:pt x="3828" y="6869"/>
                    </a:cubicBez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lnTo>
                      <a:pt x="0" y="9673"/>
                    </a:lnTo>
                    <a:lnTo>
                      <a:pt x="6301" y="9673"/>
                    </a:lnTo>
                    <a:lnTo>
                      <a:pt x="6301" y="10397"/>
                    </a:lnTo>
                    <a:lnTo>
                      <a:pt x="6301" y="10744"/>
                    </a:lnTo>
                    <a:lnTo>
                      <a:pt x="6270" y="10744"/>
                    </a:lnTo>
                    <a:cubicBezTo>
                      <a:pt x="6270" y="11343"/>
                      <a:pt x="6742" y="11752"/>
                      <a:pt x="7278" y="11752"/>
                    </a:cubicBezTo>
                    <a:cubicBezTo>
                      <a:pt x="7876" y="11752"/>
                      <a:pt x="8317" y="11280"/>
                      <a:pt x="8317" y="10744"/>
                    </a:cubicBezTo>
                    <a:lnTo>
                      <a:pt x="8317" y="7972"/>
                    </a:lnTo>
                    <a:lnTo>
                      <a:pt x="7498" y="8822"/>
                    </a:lnTo>
                    <a:lnTo>
                      <a:pt x="5608" y="9547"/>
                    </a:lnTo>
                    <a:cubicBezTo>
                      <a:pt x="5497" y="9576"/>
                      <a:pt x="5390" y="9590"/>
                      <a:pt x="5288" y="9590"/>
                    </a:cubicBezTo>
                    <a:cubicBezTo>
                      <a:pt x="4954" y="9590"/>
                      <a:pt x="4674" y="9441"/>
                      <a:pt x="4505" y="9200"/>
                    </a:cubicBezTo>
                    <a:cubicBezTo>
                      <a:pt x="4316" y="8980"/>
                      <a:pt x="4222" y="8665"/>
                      <a:pt x="4316" y="8255"/>
                    </a:cubicBezTo>
                    <a:lnTo>
                      <a:pt x="5041" y="6365"/>
                    </a:lnTo>
                    <a:lnTo>
                      <a:pt x="8317" y="3088"/>
                    </a:lnTo>
                    <a:lnTo>
                      <a:pt x="8317" y="2773"/>
                    </a:lnTo>
                    <a:lnTo>
                      <a:pt x="5891" y="2773"/>
                    </a:lnTo>
                    <a:cubicBezTo>
                      <a:pt x="5671" y="2773"/>
                      <a:pt x="5513" y="2616"/>
                      <a:pt x="5513" y="2427"/>
                    </a:cubicBez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7" name="Google Shape;397;p42"/>
              <p:cNvSpPr/>
              <p:nvPr/>
            </p:nvSpPr>
            <p:spPr>
              <a:xfrm>
                <a:off x="1185625" y="3688025"/>
                <a:ext cx="575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238" extrusionOk="0">
                    <a:moveTo>
                      <a:pt x="1072" y="1"/>
                    </a:moveTo>
                    <a:cubicBezTo>
                      <a:pt x="890" y="1"/>
                      <a:pt x="709" y="64"/>
                      <a:pt x="568" y="190"/>
                    </a:cubicBezTo>
                    <a:lnTo>
                      <a:pt x="0" y="788"/>
                    </a:lnTo>
                    <a:lnTo>
                      <a:pt x="1450" y="2238"/>
                    </a:lnTo>
                    <a:lnTo>
                      <a:pt x="2048" y="1639"/>
                    </a:lnTo>
                    <a:cubicBezTo>
                      <a:pt x="2300" y="1387"/>
                      <a:pt x="2300" y="946"/>
                      <a:pt x="2048" y="662"/>
                    </a:cubicBezTo>
                    <a:lnTo>
                      <a:pt x="1576" y="190"/>
                    </a:lnTo>
                    <a:cubicBezTo>
                      <a:pt x="1434" y="64"/>
                      <a:pt x="1253" y="1"/>
                      <a:pt x="10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2"/>
              <p:cNvSpPr/>
              <p:nvPr/>
            </p:nvSpPr>
            <p:spPr>
              <a:xfrm>
                <a:off x="1088075" y="3795925"/>
                <a:ext cx="46375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801" extrusionOk="0">
                    <a:moveTo>
                      <a:pt x="594" y="1"/>
                    </a:moveTo>
                    <a:lnTo>
                      <a:pt x="59" y="1387"/>
                    </a:lnTo>
                    <a:cubicBezTo>
                      <a:pt x="0" y="1621"/>
                      <a:pt x="186" y="1800"/>
                      <a:pt x="414" y="1800"/>
                    </a:cubicBezTo>
                    <a:cubicBezTo>
                      <a:pt x="432" y="1800"/>
                      <a:pt x="450" y="1799"/>
                      <a:pt x="468" y="1797"/>
                    </a:cubicBezTo>
                    <a:lnTo>
                      <a:pt x="1855" y="1261"/>
                    </a:lnTo>
                    <a:lnTo>
                      <a:pt x="59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9" name="Google Shape;399;p42"/>
              <p:cNvSpPr/>
              <p:nvPr/>
            </p:nvSpPr>
            <p:spPr>
              <a:xfrm>
                <a:off x="1112375" y="3720325"/>
                <a:ext cx="97700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908" h="3908" extrusionOk="0">
                    <a:moveTo>
                      <a:pt x="2426" y="1"/>
                    </a:moveTo>
                    <a:lnTo>
                      <a:pt x="1" y="2458"/>
                    </a:lnTo>
                    <a:lnTo>
                      <a:pt x="1450" y="3907"/>
                    </a:lnTo>
                    <a:lnTo>
                      <a:pt x="3907" y="1481"/>
                    </a:lnTo>
                    <a:lnTo>
                      <a:pt x="24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2"/>
              <p:cNvSpPr/>
              <p:nvPr/>
            </p:nvSpPr>
            <p:spPr>
              <a:xfrm>
                <a:off x="1120250" y="3623450"/>
                <a:ext cx="47275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891" extrusionOk="0">
                    <a:moveTo>
                      <a:pt x="1" y="0"/>
                    </a:moveTo>
                    <a:lnTo>
                      <a:pt x="1" y="1891"/>
                    </a:lnTo>
                    <a:lnTo>
                      <a:pt x="1891" y="189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2"/>
              <p:cNvSpPr/>
              <p:nvPr/>
            </p:nvSpPr>
            <p:spPr>
              <a:xfrm>
                <a:off x="946175" y="3879425"/>
                <a:ext cx="16622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6649" h="1356" extrusionOk="0">
                    <a:moveTo>
                      <a:pt x="348" y="0"/>
                    </a:moveTo>
                    <a:cubicBezTo>
                      <a:pt x="158" y="0"/>
                      <a:pt x="1" y="190"/>
                      <a:pt x="1" y="347"/>
                    </a:cubicBezTo>
                    <a:lnTo>
                      <a:pt x="1" y="694"/>
                    </a:lnTo>
                    <a:cubicBezTo>
                      <a:pt x="1" y="1040"/>
                      <a:pt x="316" y="1355"/>
                      <a:pt x="694" y="1355"/>
                    </a:cubicBezTo>
                    <a:lnTo>
                      <a:pt x="6649" y="1355"/>
                    </a:lnTo>
                    <a:cubicBezTo>
                      <a:pt x="6428" y="1103"/>
                      <a:pt x="6302" y="725"/>
                      <a:pt x="6302" y="347"/>
                    </a:cubicBezTo>
                    <a:lnTo>
                      <a:pt x="63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2" name="Google Shape;402;p42"/>
          <p:cNvGrpSpPr/>
          <p:nvPr/>
        </p:nvGrpSpPr>
        <p:grpSpPr>
          <a:xfrm>
            <a:off x="4289850" y="2790437"/>
            <a:ext cx="572700" cy="572700"/>
            <a:chOff x="4289850" y="2790437"/>
            <a:chExt cx="572700" cy="572700"/>
          </a:xfrm>
        </p:grpSpPr>
        <p:sp>
          <p:nvSpPr>
            <p:cNvPr id="403" name="Google Shape;403;p42"/>
            <p:cNvSpPr/>
            <p:nvPr/>
          </p:nvSpPr>
          <p:spPr>
            <a:xfrm>
              <a:off x="4289850" y="2790437"/>
              <a:ext cx="572700" cy="572700"/>
            </a:xfrm>
            <a:prstGeom prst="ellipse">
              <a:avLst/>
            </a:pr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" name="Google Shape;404;p42"/>
            <p:cNvGrpSpPr/>
            <p:nvPr/>
          </p:nvGrpSpPr>
          <p:grpSpPr>
            <a:xfrm>
              <a:off x="4426938" y="2909149"/>
              <a:ext cx="298503" cy="335275"/>
              <a:chOff x="6264300" y="3809300"/>
              <a:chExt cx="423950" cy="476175"/>
            </a:xfrm>
          </p:grpSpPr>
          <p:sp>
            <p:nvSpPr>
              <p:cNvPr id="405" name="Google Shape;405;p42"/>
              <p:cNvSpPr/>
              <p:nvPr/>
            </p:nvSpPr>
            <p:spPr>
              <a:xfrm>
                <a:off x="6346200" y="4002825"/>
                <a:ext cx="66950" cy="632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2529" extrusionOk="0">
                    <a:moveTo>
                      <a:pt x="1365" y="1"/>
                    </a:moveTo>
                    <a:cubicBezTo>
                      <a:pt x="1058" y="1"/>
                      <a:pt x="751" y="118"/>
                      <a:pt x="516" y="351"/>
                    </a:cubicBezTo>
                    <a:cubicBezTo>
                      <a:pt x="272" y="598"/>
                      <a:pt x="88" y="992"/>
                      <a:pt x="46" y="1381"/>
                    </a:cubicBezTo>
                    <a:cubicBezTo>
                      <a:pt x="1" y="1757"/>
                      <a:pt x="88" y="2085"/>
                      <a:pt x="281" y="2281"/>
                    </a:cubicBezTo>
                    <a:cubicBezTo>
                      <a:pt x="454" y="2453"/>
                      <a:pt x="709" y="2528"/>
                      <a:pt x="985" y="2528"/>
                    </a:cubicBezTo>
                    <a:cubicBezTo>
                      <a:pt x="1425" y="2528"/>
                      <a:pt x="1917" y="2337"/>
                      <a:pt x="2211" y="2043"/>
                    </a:cubicBezTo>
                    <a:cubicBezTo>
                      <a:pt x="2678" y="1577"/>
                      <a:pt x="2678" y="818"/>
                      <a:pt x="2211" y="351"/>
                    </a:cubicBezTo>
                    <a:cubicBezTo>
                      <a:pt x="1978" y="118"/>
                      <a:pt x="1671" y="1"/>
                      <a:pt x="13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6" name="Google Shape;406;p42"/>
              <p:cNvSpPr/>
              <p:nvPr/>
            </p:nvSpPr>
            <p:spPr>
              <a:xfrm>
                <a:off x="6539375" y="4002825"/>
                <a:ext cx="6695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2528" extrusionOk="0">
                    <a:moveTo>
                      <a:pt x="1314" y="1"/>
                    </a:moveTo>
                    <a:cubicBezTo>
                      <a:pt x="1007" y="1"/>
                      <a:pt x="701" y="118"/>
                      <a:pt x="468" y="351"/>
                    </a:cubicBezTo>
                    <a:cubicBezTo>
                      <a:pt x="1" y="818"/>
                      <a:pt x="1" y="1577"/>
                      <a:pt x="468" y="2043"/>
                    </a:cubicBezTo>
                    <a:cubicBezTo>
                      <a:pt x="761" y="2337"/>
                      <a:pt x="1252" y="2528"/>
                      <a:pt x="1691" y="2528"/>
                    </a:cubicBezTo>
                    <a:cubicBezTo>
                      <a:pt x="1968" y="2528"/>
                      <a:pt x="2224" y="2452"/>
                      <a:pt x="2398" y="2278"/>
                    </a:cubicBezTo>
                    <a:cubicBezTo>
                      <a:pt x="2591" y="2085"/>
                      <a:pt x="2678" y="1757"/>
                      <a:pt x="2633" y="1381"/>
                    </a:cubicBezTo>
                    <a:cubicBezTo>
                      <a:pt x="2588" y="992"/>
                      <a:pt x="2407" y="598"/>
                      <a:pt x="2160" y="351"/>
                    </a:cubicBezTo>
                    <a:cubicBezTo>
                      <a:pt x="1927" y="118"/>
                      <a:pt x="1620" y="1"/>
                      <a:pt x="1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7" name="Google Shape;407;p42"/>
              <p:cNvSpPr/>
              <p:nvPr/>
            </p:nvSpPr>
            <p:spPr>
              <a:xfrm>
                <a:off x="6264300" y="3809300"/>
                <a:ext cx="423950" cy="476175"/>
              </a:xfrm>
              <a:custGeom>
                <a:avLst/>
                <a:gdLst/>
                <a:ahLst/>
                <a:cxnLst/>
                <a:rect l="l" t="t" r="r" b="b"/>
                <a:pathLst>
                  <a:path w="16958" h="19047" extrusionOk="0">
                    <a:moveTo>
                      <a:pt x="4662" y="6571"/>
                    </a:moveTo>
                    <a:cubicBezTo>
                      <a:pt x="5263" y="6571"/>
                      <a:pt x="5864" y="6799"/>
                      <a:pt x="6324" y="7258"/>
                    </a:cubicBezTo>
                    <a:cubicBezTo>
                      <a:pt x="7249" y="8182"/>
                      <a:pt x="7240" y="9685"/>
                      <a:pt x="6303" y="10600"/>
                    </a:cubicBezTo>
                    <a:lnTo>
                      <a:pt x="6300" y="10600"/>
                    </a:lnTo>
                    <a:cubicBezTo>
                      <a:pt x="5791" y="11109"/>
                      <a:pt x="5014" y="11422"/>
                      <a:pt x="4268" y="11422"/>
                    </a:cubicBezTo>
                    <a:cubicBezTo>
                      <a:pt x="3705" y="11422"/>
                      <a:pt x="3154" y="11245"/>
                      <a:pt x="2744" y="10835"/>
                    </a:cubicBezTo>
                    <a:cubicBezTo>
                      <a:pt x="2301" y="10393"/>
                      <a:pt x="2094" y="9718"/>
                      <a:pt x="2181" y="8992"/>
                    </a:cubicBezTo>
                    <a:cubicBezTo>
                      <a:pt x="2256" y="8336"/>
                      <a:pt x="2548" y="7713"/>
                      <a:pt x="2982" y="7279"/>
                    </a:cubicBezTo>
                    <a:cubicBezTo>
                      <a:pt x="3442" y="6807"/>
                      <a:pt x="4052" y="6571"/>
                      <a:pt x="4662" y="6571"/>
                    </a:cubicBezTo>
                    <a:close/>
                    <a:moveTo>
                      <a:pt x="12317" y="6589"/>
                    </a:moveTo>
                    <a:cubicBezTo>
                      <a:pt x="12918" y="6589"/>
                      <a:pt x="13520" y="6818"/>
                      <a:pt x="13979" y="7276"/>
                    </a:cubicBezTo>
                    <a:cubicBezTo>
                      <a:pt x="14873" y="8173"/>
                      <a:pt x="15165" y="9884"/>
                      <a:pt x="14214" y="10835"/>
                    </a:cubicBezTo>
                    <a:cubicBezTo>
                      <a:pt x="13804" y="11245"/>
                      <a:pt x="13256" y="11422"/>
                      <a:pt x="12690" y="11422"/>
                    </a:cubicBezTo>
                    <a:cubicBezTo>
                      <a:pt x="11943" y="11422"/>
                      <a:pt x="11166" y="11109"/>
                      <a:pt x="10658" y="10600"/>
                    </a:cubicBezTo>
                    <a:cubicBezTo>
                      <a:pt x="9739" y="9682"/>
                      <a:pt x="9739" y="8194"/>
                      <a:pt x="10658" y="7276"/>
                    </a:cubicBezTo>
                    <a:cubicBezTo>
                      <a:pt x="11115" y="6818"/>
                      <a:pt x="11716" y="6589"/>
                      <a:pt x="12317" y="6589"/>
                    </a:cubicBezTo>
                    <a:close/>
                    <a:moveTo>
                      <a:pt x="8479" y="10841"/>
                    </a:moveTo>
                    <a:cubicBezTo>
                      <a:pt x="8669" y="10841"/>
                      <a:pt x="8858" y="10933"/>
                      <a:pt x="8971" y="11118"/>
                    </a:cubicBezTo>
                    <a:lnTo>
                      <a:pt x="10266" y="13238"/>
                    </a:lnTo>
                    <a:cubicBezTo>
                      <a:pt x="10435" y="13509"/>
                      <a:pt x="10347" y="13865"/>
                      <a:pt x="10076" y="14030"/>
                    </a:cubicBezTo>
                    <a:lnTo>
                      <a:pt x="10073" y="14030"/>
                    </a:lnTo>
                    <a:cubicBezTo>
                      <a:pt x="9980" y="14087"/>
                      <a:pt x="9877" y="14114"/>
                      <a:pt x="9775" y="14114"/>
                    </a:cubicBezTo>
                    <a:cubicBezTo>
                      <a:pt x="9582" y="14114"/>
                      <a:pt x="9393" y="14016"/>
                      <a:pt x="9284" y="13840"/>
                    </a:cubicBezTo>
                    <a:lnTo>
                      <a:pt x="8480" y="12522"/>
                    </a:lnTo>
                    <a:lnTo>
                      <a:pt x="7673" y="13840"/>
                    </a:lnTo>
                    <a:cubicBezTo>
                      <a:pt x="7565" y="14018"/>
                      <a:pt x="7376" y="14115"/>
                      <a:pt x="7182" y="14115"/>
                    </a:cubicBezTo>
                    <a:cubicBezTo>
                      <a:pt x="7079" y="14115"/>
                      <a:pt x="6975" y="14088"/>
                      <a:pt x="6881" y="14030"/>
                    </a:cubicBezTo>
                    <a:cubicBezTo>
                      <a:pt x="6610" y="13862"/>
                      <a:pt x="6526" y="13509"/>
                      <a:pt x="6692" y="13238"/>
                    </a:cubicBezTo>
                    <a:lnTo>
                      <a:pt x="7987" y="11118"/>
                    </a:lnTo>
                    <a:cubicBezTo>
                      <a:pt x="8100" y="10933"/>
                      <a:pt x="8289" y="10841"/>
                      <a:pt x="8479" y="10841"/>
                    </a:cubicBezTo>
                    <a:close/>
                    <a:moveTo>
                      <a:pt x="8474" y="1"/>
                    </a:moveTo>
                    <a:cubicBezTo>
                      <a:pt x="3801" y="1"/>
                      <a:pt x="1" y="3840"/>
                      <a:pt x="1" y="8553"/>
                    </a:cubicBezTo>
                    <a:lnTo>
                      <a:pt x="1" y="11856"/>
                    </a:lnTo>
                    <a:cubicBezTo>
                      <a:pt x="1" y="12883"/>
                      <a:pt x="449" y="13862"/>
                      <a:pt x="1229" y="14530"/>
                    </a:cubicBezTo>
                    <a:lnTo>
                      <a:pt x="2934" y="16000"/>
                    </a:lnTo>
                    <a:lnTo>
                      <a:pt x="2934" y="18472"/>
                    </a:lnTo>
                    <a:cubicBezTo>
                      <a:pt x="2934" y="18788"/>
                      <a:pt x="3193" y="19047"/>
                      <a:pt x="3512" y="19047"/>
                    </a:cubicBezTo>
                    <a:lnTo>
                      <a:pt x="5183" y="19047"/>
                    </a:lnTo>
                    <a:lnTo>
                      <a:pt x="5183" y="16536"/>
                    </a:lnTo>
                    <a:cubicBezTo>
                      <a:pt x="5192" y="16222"/>
                      <a:pt x="5448" y="15975"/>
                      <a:pt x="5761" y="15975"/>
                    </a:cubicBezTo>
                    <a:cubicBezTo>
                      <a:pt x="6071" y="15975"/>
                      <a:pt x="6327" y="16222"/>
                      <a:pt x="6336" y="16536"/>
                    </a:cubicBezTo>
                    <a:lnTo>
                      <a:pt x="6336" y="19047"/>
                    </a:lnTo>
                    <a:lnTo>
                      <a:pt x="7905" y="19047"/>
                    </a:lnTo>
                    <a:lnTo>
                      <a:pt x="7905" y="16536"/>
                    </a:lnTo>
                    <a:cubicBezTo>
                      <a:pt x="7905" y="16219"/>
                      <a:pt x="8161" y="15960"/>
                      <a:pt x="8480" y="15960"/>
                    </a:cubicBezTo>
                    <a:cubicBezTo>
                      <a:pt x="8797" y="15960"/>
                      <a:pt x="9056" y="16219"/>
                      <a:pt x="9056" y="16536"/>
                    </a:cubicBezTo>
                    <a:lnTo>
                      <a:pt x="9056" y="19047"/>
                    </a:lnTo>
                    <a:lnTo>
                      <a:pt x="10624" y="19047"/>
                    </a:lnTo>
                    <a:lnTo>
                      <a:pt x="10624" y="16536"/>
                    </a:lnTo>
                    <a:cubicBezTo>
                      <a:pt x="10630" y="16222"/>
                      <a:pt x="10886" y="15975"/>
                      <a:pt x="11200" y="15975"/>
                    </a:cubicBezTo>
                    <a:cubicBezTo>
                      <a:pt x="11513" y="15975"/>
                      <a:pt x="11766" y="16222"/>
                      <a:pt x="11775" y="16536"/>
                    </a:cubicBezTo>
                    <a:lnTo>
                      <a:pt x="11775" y="19047"/>
                    </a:lnTo>
                    <a:lnTo>
                      <a:pt x="13449" y="19047"/>
                    </a:lnTo>
                    <a:cubicBezTo>
                      <a:pt x="13765" y="19044"/>
                      <a:pt x="14024" y="18788"/>
                      <a:pt x="14024" y="18469"/>
                    </a:cubicBezTo>
                    <a:lnTo>
                      <a:pt x="14024" y="15997"/>
                    </a:lnTo>
                    <a:lnTo>
                      <a:pt x="15729" y="14530"/>
                    </a:lnTo>
                    <a:cubicBezTo>
                      <a:pt x="16508" y="13859"/>
                      <a:pt x="16957" y="12883"/>
                      <a:pt x="16957" y="11853"/>
                    </a:cubicBezTo>
                    <a:lnTo>
                      <a:pt x="16957" y="8462"/>
                    </a:lnTo>
                    <a:cubicBezTo>
                      <a:pt x="16948" y="3786"/>
                      <a:pt x="13154" y="1"/>
                      <a:pt x="84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408" name="Google Shape;408;p42"/>
          <p:cNvGrpSpPr/>
          <p:nvPr/>
        </p:nvGrpSpPr>
        <p:grpSpPr>
          <a:xfrm>
            <a:off x="5640900" y="2790437"/>
            <a:ext cx="572700" cy="572700"/>
            <a:chOff x="5640900" y="2790437"/>
            <a:chExt cx="572700" cy="572700"/>
          </a:xfrm>
        </p:grpSpPr>
        <p:sp>
          <p:nvSpPr>
            <p:cNvPr id="409" name="Google Shape;409;p42"/>
            <p:cNvSpPr/>
            <p:nvPr/>
          </p:nvSpPr>
          <p:spPr>
            <a:xfrm>
              <a:off x="5640900" y="2790437"/>
              <a:ext cx="572700" cy="572700"/>
            </a:xfrm>
            <a:prstGeom prst="ellipse">
              <a:avLst/>
            </a:pr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0" name="Google Shape;410;p42"/>
            <p:cNvGrpSpPr/>
            <p:nvPr/>
          </p:nvGrpSpPr>
          <p:grpSpPr>
            <a:xfrm>
              <a:off x="5757625" y="2907155"/>
              <a:ext cx="339253" cy="339253"/>
              <a:chOff x="2085525" y="4992125"/>
              <a:chExt cx="481825" cy="481825"/>
            </a:xfrm>
          </p:grpSpPr>
          <p:sp>
            <p:nvSpPr>
              <p:cNvPr id="411" name="Google Shape;411;p42"/>
              <p:cNvSpPr/>
              <p:nvPr/>
            </p:nvSpPr>
            <p:spPr>
              <a:xfrm>
                <a:off x="2244150" y="5152125"/>
                <a:ext cx="164500" cy="161825"/>
              </a:xfrm>
              <a:custGeom>
                <a:avLst/>
                <a:gdLst/>
                <a:ahLst/>
                <a:cxnLst/>
                <a:rect l="l" t="t" r="r" b="b"/>
                <a:pathLst>
                  <a:path w="6580" h="6473" extrusionOk="0">
                    <a:moveTo>
                      <a:pt x="618" y="1"/>
                    </a:moveTo>
                    <a:cubicBezTo>
                      <a:pt x="474" y="1"/>
                      <a:pt x="329" y="56"/>
                      <a:pt x="220" y="165"/>
                    </a:cubicBezTo>
                    <a:cubicBezTo>
                      <a:pt x="3" y="385"/>
                      <a:pt x="0" y="737"/>
                      <a:pt x="214" y="957"/>
                    </a:cubicBezTo>
                    <a:lnTo>
                      <a:pt x="2093" y="2836"/>
                    </a:lnTo>
                    <a:cubicBezTo>
                      <a:pt x="2313" y="3059"/>
                      <a:pt x="2313" y="3414"/>
                      <a:pt x="2093" y="3637"/>
                    </a:cubicBezTo>
                    <a:lnTo>
                      <a:pt x="214" y="5516"/>
                    </a:lnTo>
                    <a:cubicBezTo>
                      <a:pt x="0" y="5736"/>
                      <a:pt x="3" y="6088"/>
                      <a:pt x="220" y="6308"/>
                    </a:cubicBezTo>
                    <a:cubicBezTo>
                      <a:pt x="329" y="6418"/>
                      <a:pt x="474" y="6473"/>
                      <a:pt x="618" y="6473"/>
                    </a:cubicBezTo>
                    <a:cubicBezTo>
                      <a:pt x="760" y="6473"/>
                      <a:pt x="902" y="6420"/>
                      <a:pt x="1012" y="6314"/>
                    </a:cubicBezTo>
                    <a:lnTo>
                      <a:pt x="1018" y="6308"/>
                    </a:lnTo>
                    <a:lnTo>
                      <a:pt x="2897" y="4495"/>
                    </a:lnTo>
                    <a:cubicBezTo>
                      <a:pt x="3007" y="4390"/>
                      <a:pt x="3148" y="4337"/>
                      <a:pt x="3290" y="4337"/>
                    </a:cubicBezTo>
                    <a:cubicBezTo>
                      <a:pt x="3431" y="4337"/>
                      <a:pt x="3573" y="4390"/>
                      <a:pt x="3683" y="4495"/>
                    </a:cubicBezTo>
                    <a:lnTo>
                      <a:pt x="5562" y="6308"/>
                    </a:lnTo>
                    <a:lnTo>
                      <a:pt x="5568" y="6314"/>
                    </a:lnTo>
                    <a:cubicBezTo>
                      <a:pt x="5678" y="6420"/>
                      <a:pt x="5820" y="6473"/>
                      <a:pt x="5962" y="6473"/>
                    </a:cubicBezTo>
                    <a:cubicBezTo>
                      <a:pt x="6106" y="6473"/>
                      <a:pt x="6250" y="6418"/>
                      <a:pt x="6360" y="6308"/>
                    </a:cubicBezTo>
                    <a:cubicBezTo>
                      <a:pt x="6577" y="6088"/>
                      <a:pt x="6580" y="5736"/>
                      <a:pt x="6366" y="5516"/>
                    </a:cubicBezTo>
                    <a:lnTo>
                      <a:pt x="4487" y="3637"/>
                    </a:lnTo>
                    <a:cubicBezTo>
                      <a:pt x="4267" y="3414"/>
                      <a:pt x="4267" y="3059"/>
                      <a:pt x="4487" y="2836"/>
                    </a:cubicBezTo>
                    <a:lnTo>
                      <a:pt x="6366" y="957"/>
                    </a:lnTo>
                    <a:cubicBezTo>
                      <a:pt x="6580" y="737"/>
                      <a:pt x="6577" y="385"/>
                      <a:pt x="6360" y="165"/>
                    </a:cubicBezTo>
                    <a:cubicBezTo>
                      <a:pt x="6250" y="56"/>
                      <a:pt x="6106" y="1"/>
                      <a:pt x="5962" y="1"/>
                    </a:cubicBezTo>
                    <a:cubicBezTo>
                      <a:pt x="5820" y="1"/>
                      <a:pt x="5678" y="53"/>
                      <a:pt x="5568" y="159"/>
                    </a:cubicBezTo>
                    <a:lnTo>
                      <a:pt x="5562" y="165"/>
                    </a:lnTo>
                    <a:lnTo>
                      <a:pt x="3683" y="1978"/>
                    </a:lnTo>
                    <a:cubicBezTo>
                      <a:pt x="3573" y="2083"/>
                      <a:pt x="3431" y="2136"/>
                      <a:pt x="3290" y="2136"/>
                    </a:cubicBezTo>
                    <a:cubicBezTo>
                      <a:pt x="3148" y="2136"/>
                      <a:pt x="3007" y="2083"/>
                      <a:pt x="2897" y="1978"/>
                    </a:cubicBezTo>
                    <a:lnTo>
                      <a:pt x="1018" y="165"/>
                    </a:lnTo>
                    <a:lnTo>
                      <a:pt x="1012" y="159"/>
                    </a:lnTo>
                    <a:cubicBezTo>
                      <a:pt x="902" y="53"/>
                      <a:pt x="760" y="1"/>
                      <a:pt x="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2" name="Google Shape;412;p42"/>
              <p:cNvSpPr/>
              <p:nvPr/>
            </p:nvSpPr>
            <p:spPr>
              <a:xfrm>
                <a:off x="2085525" y="499212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12313" y="5263"/>
                    </a:moveTo>
                    <a:cubicBezTo>
                      <a:pt x="12748" y="5263"/>
                      <a:pt x="13183" y="5429"/>
                      <a:pt x="13515" y="5761"/>
                    </a:cubicBezTo>
                    <a:cubicBezTo>
                      <a:pt x="14174" y="6424"/>
                      <a:pt x="14171" y="7496"/>
                      <a:pt x="13509" y="8155"/>
                    </a:cubicBezTo>
                    <a:lnTo>
                      <a:pt x="12030" y="9637"/>
                    </a:lnTo>
                    <a:lnTo>
                      <a:pt x="13512" y="11118"/>
                    </a:lnTo>
                    <a:cubicBezTo>
                      <a:pt x="14174" y="11778"/>
                      <a:pt x="14177" y="12850"/>
                      <a:pt x="13515" y="13512"/>
                    </a:cubicBezTo>
                    <a:cubicBezTo>
                      <a:pt x="13184" y="13844"/>
                      <a:pt x="12749" y="14011"/>
                      <a:pt x="12315" y="14011"/>
                    </a:cubicBezTo>
                    <a:cubicBezTo>
                      <a:pt x="11883" y="14011"/>
                      <a:pt x="11451" y="13847"/>
                      <a:pt x="11121" y="13518"/>
                    </a:cubicBezTo>
                    <a:lnTo>
                      <a:pt x="9636" y="12088"/>
                    </a:lnTo>
                    <a:lnTo>
                      <a:pt x="8152" y="13518"/>
                    </a:lnTo>
                    <a:cubicBezTo>
                      <a:pt x="7822" y="13847"/>
                      <a:pt x="7390" y="14011"/>
                      <a:pt x="6958" y="14011"/>
                    </a:cubicBezTo>
                    <a:cubicBezTo>
                      <a:pt x="6523" y="14011"/>
                      <a:pt x="6087" y="13844"/>
                      <a:pt x="5755" y="13512"/>
                    </a:cubicBezTo>
                    <a:cubicBezTo>
                      <a:pt x="5095" y="12850"/>
                      <a:pt x="5098" y="11778"/>
                      <a:pt x="5761" y="11118"/>
                    </a:cubicBezTo>
                    <a:lnTo>
                      <a:pt x="7239" y="9637"/>
                    </a:lnTo>
                    <a:lnTo>
                      <a:pt x="5758" y="8155"/>
                    </a:lnTo>
                    <a:cubicBezTo>
                      <a:pt x="5095" y="7496"/>
                      <a:pt x="5092" y="6424"/>
                      <a:pt x="5755" y="5761"/>
                    </a:cubicBezTo>
                    <a:cubicBezTo>
                      <a:pt x="6085" y="5429"/>
                      <a:pt x="6519" y="5263"/>
                      <a:pt x="6954" y="5263"/>
                    </a:cubicBezTo>
                    <a:cubicBezTo>
                      <a:pt x="7386" y="5263"/>
                      <a:pt x="7818" y="5428"/>
                      <a:pt x="8149" y="5758"/>
                    </a:cubicBezTo>
                    <a:lnTo>
                      <a:pt x="9633" y="7188"/>
                    </a:lnTo>
                    <a:lnTo>
                      <a:pt x="11118" y="5758"/>
                    </a:lnTo>
                    <a:cubicBezTo>
                      <a:pt x="11448" y="5428"/>
                      <a:pt x="11881" y="5263"/>
                      <a:pt x="12313" y="5263"/>
                    </a:cubicBezTo>
                    <a:close/>
                    <a:moveTo>
                      <a:pt x="9636" y="1"/>
                    </a:moveTo>
                    <a:cubicBezTo>
                      <a:pt x="7095" y="1"/>
                      <a:pt x="4686" y="1012"/>
                      <a:pt x="2849" y="2849"/>
                    </a:cubicBezTo>
                    <a:cubicBezTo>
                      <a:pt x="1012" y="4686"/>
                      <a:pt x="0" y="7098"/>
                      <a:pt x="0" y="9637"/>
                    </a:cubicBezTo>
                    <a:cubicBezTo>
                      <a:pt x="0" y="12175"/>
                      <a:pt x="1012" y="14587"/>
                      <a:pt x="2849" y="16424"/>
                    </a:cubicBezTo>
                    <a:cubicBezTo>
                      <a:pt x="4686" y="18261"/>
                      <a:pt x="7095" y="19273"/>
                      <a:pt x="9636" y="19273"/>
                    </a:cubicBezTo>
                    <a:cubicBezTo>
                      <a:pt x="12175" y="19273"/>
                      <a:pt x="14584" y="18261"/>
                      <a:pt x="16421" y="16424"/>
                    </a:cubicBezTo>
                    <a:cubicBezTo>
                      <a:pt x="18261" y="14587"/>
                      <a:pt x="19272" y="12175"/>
                      <a:pt x="19272" y="9637"/>
                    </a:cubicBezTo>
                    <a:cubicBezTo>
                      <a:pt x="19272" y="7098"/>
                      <a:pt x="18261" y="4686"/>
                      <a:pt x="16421" y="2849"/>
                    </a:cubicBezTo>
                    <a:cubicBezTo>
                      <a:pt x="14584" y="1012"/>
                      <a:pt x="12175" y="1"/>
                      <a:pt x="9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413" name="Google Shape;413;p42"/>
          <p:cNvGrpSpPr/>
          <p:nvPr/>
        </p:nvGrpSpPr>
        <p:grpSpPr>
          <a:xfrm>
            <a:off x="6991950" y="2790437"/>
            <a:ext cx="572700" cy="572700"/>
            <a:chOff x="6991950" y="2790437"/>
            <a:chExt cx="572700" cy="572700"/>
          </a:xfrm>
        </p:grpSpPr>
        <p:sp>
          <p:nvSpPr>
            <p:cNvPr id="414" name="Google Shape;414;p42"/>
            <p:cNvSpPr/>
            <p:nvPr/>
          </p:nvSpPr>
          <p:spPr>
            <a:xfrm>
              <a:off x="6991950" y="2790437"/>
              <a:ext cx="572700" cy="572700"/>
            </a:xfrm>
            <a:prstGeom prst="ellipse">
              <a:avLst/>
            </a:pr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5" name="Google Shape;415;p42"/>
            <p:cNvGrpSpPr/>
            <p:nvPr/>
          </p:nvGrpSpPr>
          <p:grpSpPr>
            <a:xfrm>
              <a:off x="7103240" y="2900003"/>
              <a:ext cx="363316" cy="315437"/>
              <a:chOff x="6218300" y="4416175"/>
              <a:chExt cx="516000" cy="448000"/>
            </a:xfrm>
          </p:grpSpPr>
          <p:sp>
            <p:nvSpPr>
              <p:cNvPr id="416" name="Google Shape;416;p42"/>
              <p:cNvSpPr/>
              <p:nvPr/>
            </p:nvSpPr>
            <p:spPr>
              <a:xfrm>
                <a:off x="6462150" y="4525375"/>
                <a:ext cx="28250" cy="141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5650" extrusionOk="0">
                    <a:moveTo>
                      <a:pt x="566" y="1"/>
                    </a:moveTo>
                    <a:cubicBezTo>
                      <a:pt x="253" y="1"/>
                      <a:pt x="0" y="254"/>
                      <a:pt x="0" y="567"/>
                    </a:cubicBezTo>
                    <a:lnTo>
                      <a:pt x="0" y="5087"/>
                    </a:lnTo>
                    <a:cubicBezTo>
                      <a:pt x="0" y="5397"/>
                      <a:pt x="253" y="5650"/>
                      <a:pt x="566" y="5650"/>
                    </a:cubicBezTo>
                    <a:cubicBezTo>
                      <a:pt x="877" y="5650"/>
                      <a:pt x="1130" y="5397"/>
                      <a:pt x="1130" y="5087"/>
                    </a:cubicBezTo>
                    <a:lnTo>
                      <a:pt x="1130" y="567"/>
                    </a:lnTo>
                    <a:cubicBezTo>
                      <a:pt x="1130" y="254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" name="Google Shape;417;p42"/>
              <p:cNvSpPr/>
              <p:nvPr/>
            </p:nvSpPr>
            <p:spPr>
              <a:xfrm>
                <a:off x="6218300" y="4416175"/>
                <a:ext cx="516000" cy="448000"/>
              </a:xfrm>
              <a:custGeom>
                <a:avLst/>
                <a:gdLst/>
                <a:ahLst/>
                <a:cxnLst/>
                <a:rect l="l" t="t" r="r" b="b"/>
                <a:pathLst>
                  <a:path w="20640" h="17920" extrusionOk="0">
                    <a:moveTo>
                      <a:pt x="10320" y="3240"/>
                    </a:moveTo>
                    <a:cubicBezTo>
                      <a:pt x="11254" y="3240"/>
                      <a:pt x="12013" y="3998"/>
                      <a:pt x="12013" y="4935"/>
                    </a:cubicBezTo>
                    <a:lnTo>
                      <a:pt x="12013" y="9452"/>
                    </a:lnTo>
                    <a:cubicBezTo>
                      <a:pt x="12013" y="10385"/>
                      <a:pt x="11254" y="11144"/>
                      <a:pt x="10320" y="11144"/>
                    </a:cubicBezTo>
                    <a:cubicBezTo>
                      <a:pt x="9384" y="11144"/>
                      <a:pt x="8625" y="10385"/>
                      <a:pt x="8625" y="9452"/>
                    </a:cubicBezTo>
                    <a:lnTo>
                      <a:pt x="8625" y="4935"/>
                    </a:lnTo>
                    <a:cubicBezTo>
                      <a:pt x="8625" y="3998"/>
                      <a:pt x="9384" y="3240"/>
                      <a:pt x="10320" y="3240"/>
                    </a:cubicBezTo>
                    <a:close/>
                    <a:moveTo>
                      <a:pt x="10320" y="12274"/>
                    </a:moveTo>
                    <a:cubicBezTo>
                      <a:pt x="10538" y="12274"/>
                      <a:pt x="10758" y="12316"/>
                      <a:pt x="10968" y="12403"/>
                    </a:cubicBezTo>
                    <a:cubicBezTo>
                      <a:pt x="11600" y="12665"/>
                      <a:pt x="12013" y="13282"/>
                      <a:pt x="12013" y="13969"/>
                    </a:cubicBezTo>
                    <a:cubicBezTo>
                      <a:pt x="12013" y="14902"/>
                      <a:pt x="11254" y="15661"/>
                      <a:pt x="10320" y="15661"/>
                    </a:cubicBezTo>
                    <a:cubicBezTo>
                      <a:pt x="9634" y="15661"/>
                      <a:pt x="9017" y="15248"/>
                      <a:pt x="8755" y="14616"/>
                    </a:cubicBezTo>
                    <a:cubicBezTo>
                      <a:pt x="8493" y="13984"/>
                      <a:pt x="8637" y="13255"/>
                      <a:pt x="9122" y="12770"/>
                    </a:cubicBezTo>
                    <a:cubicBezTo>
                      <a:pt x="9446" y="12446"/>
                      <a:pt x="9880" y="12274"/>
                      <a:pt x="10320" y="12274"/>
                    </a:cubicBezTo>
                    <a:close/>
                    <a:moveTo>
                      <a:pt x="10319" y="1"/>
                    </a:moveTo>
                    <a:cubicBezTo>
                      <a:pt x="9352" y="1"/>
                      <a:pt x="8386" y="487"/>
                      <a:pt x="7848" y="1460"/>
                    </a:cubicBezTo>
                    <a:lnTo>
                      <a:pt x="1040" y="13731"/>
                    </a:lnTo>
                    <a:cubicBezTo>
                      <a:pt x="1" y="15613"/>
                      <a:pt x="1359" y="17919"/>
                      <a:pt x="3509" y="17919"/>
                    </a:cubicBezTo>
                    <a:lnTo>
                      <a:pt x="17129" y="17919"/>
                    </a:lnTo>
                    <a:cubicBezTo>
                      <a:pt x="19279" y="17919"/>
                      <a:pt x="20640" y="15616"/>
                      <a:pt x="19598" y="13731"/>
                    </a:cubicBezTo>
                    <a:lnTo>
                      <a:pt x="12790" y="1460"/>
                    </a:lnTo>
                    <a:cubicBezTo>
                      <a:pt x="12252" y="487"/>
                      <a:pt x="11286" y="1"/>
                      <a:pt x="103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" name="Google Shape;418;p42"/>
              <p:cNvSpPr/>
              <p:nvPr/>
            </p:nvSpPr>
            <p:spPr>
              <a:xfrm>
                <a:off x="6462150" y="4751225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6" y="1"/>
                    </a:moveTo>
                    <a:cubicBezTo>
                      <a:pt x="253" y="1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7" y="1130"/>
                      <a:pt x="1130" y="877"/>
                      <a:pt x="1130" y="567"/>
                    </a:cubicBezTo>
                    <a:cubicBezTo>
                      <a:pt x="1130" y="253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cxnSp>
        <p:nvCxnSpPr>
          <p:cNvPr id="419" name="Google Shape;419;p42"/>
          <p:cNvCxnSpPr>
            <a:cxnSpLocks/>
            <a:stCxn id="383" idx="0"/>
            <a:endCxn id="373" idx="2"/>
          </p:cNvCxnSpPr>
          <p:nvPr/>
        </p:nvCxnSpPr>
        <p:spPr>
          <a:xfrm flipH="1" flipV="1">
            <a:off x="1961457" y="2620009"/>
            <a:ext cx="2337" cy="20530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20" name="Google Shape;420;p42"/>
          <p:cNvCxnSpPr/>
          <p:nvPr/>
        </p:nvCxnSpPr>
        <p:spPr>
          <a:xfrm rot="10800000">
            <a:off x="4576800" y="2598737"/>
            <a:ext cx="0" cy="191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21" name="Google Shape;421;p42"/>
          <p:cNvCxnSpPr/>
          <p:nvPr/>
        </p:nvCxnSpPr>
        <p:spPr>
          <a:xfrm rot="10800000">
            <a:off x="7284900" y="2598737"/>
            <a:ext cx="0" cy="191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22" name="Google Shape;422;p42"/>
          <p:cNvCxnSpPr/>
          <p:nvPr/>
        </p:nvCxnSpPr>
        <p:spPr>
          <a:xfrm>
            <a:off x="5925301" y="3361430"/>
            <a:ext cx="0" cy="191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23" name="Google Shape;423;p42"/>
          <p:cNvCxnSpPr/>
          <p:nvPr/>
        </p:nvCxnSpPr>
        <p:spPr>
          <a:xfrm>
            <a:off x="3217364" y="3360737"/>
            <a:ext cx="0" cy="191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B2F-2E2D-2F7E-5341-A3D2F877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ETW Providers and Events of Interest</a:t>
            </a:r>
            <a:br>
              <a:rPr lang="en-US" dirty="0"/>
            </a:br>
            <a:endParaRPr lang="en-US" dirty="0"/>
          </a:p>
        </p:txBody>
      </p:sp>
      <p:sp>
        <p:nvSpPr>
          <p:cNvPr id="7" name="Subtitle 15">
            <a:extLst>
              <a:ext uri="{FF2B5EF4-FFF2-40B4-BE49-F238E27FC236}">
                <a16:creationId xmlns:a16="http://schemas.microsoft.com/office/drawing/2014/main" id="{072A0752-0B72-03E2-EB01-A705B13747DA}"/>
              </a:ext>
            </a:extLst>
          </p:cNvPr>
          <p:cNvSpPr txBox="1">
            <a:spLocks/>
          </p:cNvSpPr>
          <p:nvPr/>
        </p:nvSpPr>
        <p:spPr>
          <a:xfrm>
            <a:off x="977731" y="1124850"/>
            <a:ext cx="7188537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dirty="0"/>
              <a:t>Thousands of ETW Providers serve telemetry around different Windows functionality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Examples of ETW Providers containing interesting events: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Microsoft-Windows-Kernel-Process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Microsoft-Windows-LDAP-Client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Microsoft-Windows-</a:t>
            </a:r>
            <a:r>
              <a:rPr lang="en-US" sz="1200" dirty="0" err="1"/>
              <a:t>WinHttp</a:t>
            </a:r>
            <a:endParaRPr lang="en-US" sz="1200" dirty="0"/>
          </a:p>
          <a:p>
            <a:pPr lvl="1" algn="l">
              <a:lnSpc>
                <a:spcPct val="200000"/>
              </a:lnSpc>
            </a:pPr>
            <a:r>
              <a:rPr lang="en-US" sz="1200" dirty="0"/>
              <a:t>Microsoft-Windows-</a:t>
            </a:r>
            <a:r>
              <a:rPr lang="en-US" sz="1200" dirty="0" err="1"/>
              <a:t>DotNETRuntime</a:t>
            </a:r>
            <a:endParaRPr lang="en-US" sz="1200" dirty="0"/>
          </a:p>
          <a:p>
            <a:pPr lvl="1" algn="l">
              <a:lnSpc>
                <a:spcPct val="200000"/>
              </a:lnSpc>
            </a:pPr>
            <a:r>
              <a:rPr lang="en-US" sz="1200" dirty="0"/>
              <a:t>Microsoft-Windows-Kernel-Audit-API-Calls</a:t>
            </a:r>
          </a:p>
          <a:p>
            <a:pPr lvl="1" algn="l">
              <a:lnSpc>
                <a:spcPct val="200000"/>
              </a:lnSpc>
            </a:pPr>
            <a:endParaRPr lang="en-US" sz="1200" dirty="0"/>
          </a:p>
          <a:p>
            <a:pPr algn="l">
              <a:lnSpc>
                <a:spcPct val="200000"/>
              </a:lnSpc>
            </a:pPr>
            <a:endParaRPr lang="en-US" sz="1200" dirty="0"/>
          </a:p>
          <a:p>
            <a:pPr lvl="1" algn="l">
              <a:lnSpc>
                <a:spcPct val="200000"/>
              </a:lnSpc>
            </a:pPr>
            <a:endParaRPr lang="en-US" sz="100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008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B2F-2E2D-2F7E-5341-A3D2F877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Microsoft-Windows-</a:t>
            </a:r>
            <a:r>
              <a:rPr lang="en-US" dirty="0" err="1"/>
              <a:t>DotNETRuntime</a:t>
            </a:r>
            <a:r>
              <a:rPr lang="en-US" dirty="0"/>
              <a:t> Provider</a:t>
            </a:r>
          </a:p>
        </p:txBody>
      </p:sp>
      <p:sp>
        <p:nvSpPr>
          <p:cNvPr id="7" name="Subtitle 15">
            <a:extLst>
              <a:ext uri="{FF2B5EF4-FFF2-40B4-BE49-F238E27FC236}">
                <a16:creationId xmlns:a16="http://schemas.microsoft.com/office/drawing/2014/main" id="{072A0752-0B72-03E2-EB01-A705B13747DA}"/>
              </a:ext>
            </a:extLst>
          </p:cNvPr>
          <p:cNvSpPr txBox="1">
            <a:spLocks/>
          </p:cNvSpPr>
          <p:nvPr/>
        </p:nvSpPr>
        <p:spPr>
          <a:xfrm>
            <a:off x="977731" y="1124850"/>
            <a:ext cx="7188537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dirty="0"/>
              <a:t>The Microsoft-Windows-</a:t>
            </a:r>
            <a:r>
              <a:rPr lang="en-US" dirty="0" err="1"/>
              <a:t>DotNETRuntime</a:t>
            </a:r>
            <a:r>
              <a:rPr lang="en-US" dirty="0"/>
              <a:t> ETW provider monitors events around the CLR runtime. Events we are interested in include: 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Event ID 141/152: Module Load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Event ID 142/153: Module Unload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Event ID 154/155: Assembly Load / Unload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Event ID 156/157: </a:t>
            </a:r>
            <a:r>
              <a:rPr lang="en-US" sz="1200" dirty="0" err="1"/>
              <a:t>AppDomain</a:t>
            </a:r>
            <a:r>
              <a:rPr lang="en-US" sz="1200" dirty="0"/>
              <a:t> Load / Unload </a:t>
            </a:r>
          </a:p>
          <a:p>
            <a:pPr lvl="1" algn="l">
              <a:lnSpc>
                <a:spcPct val="200000"/>
              </a:lnSpc>
            </a:pPr>
            <a:endParaRPr lang="en-US" sz="100" dirty="0"/>
          </a:p>
          <a:p>
            <a:pPr algn="l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654B64-78B9-56A6-4E89-05C8E83BC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99" y="3678405"/>
            <a:ext cx="7772400" cy="116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5503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C4945-2874-9577-4B78-E64BAEBAB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</a:t>
            </a:r>
            <a:r>
              <a:rPr lang="en-US" dirty="0" err="1"/>
              <a:t>SilkETW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27AE6-6D3B-6D60-D16A-A24679F1E0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3" t="8100" r="3368" b="7198"/>
          <a:stretch/>
        </p:blipFill>
        <p:spPr>
          <a:xfrm>
            <a:off x="936625" y="1276350"/>
            <a:ext cx="7270750" cy="306705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1BAC95A-C6D2-8060-8DB3-8F4CFCE33CB4}"/>
              </a:ext>
            </a:extLst>
          </p:cNvPr>
          <p:cNvCxnSpPr>
            <a:cxnSpLocks/>
          </p:cNvCxnSpPr>
          <p:nvPr/>
        </p:nvCxnSpPr>
        <p:spPr>
          <a:xfrm>
            <a:off x="2730500" y="1358900"/>
            <a:ext cx="482600" cy="342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3F4B3CE-EF9F-E7FB-BDDE-4B5F5479AAD2}"/>
              </a:ext>
            </a:extLst>
          </p:cNvPr>
          <p:cNvSpPr txBox="1"/>
          <p:nvPr/>
        </p:nvSpPr>
        <p:spPr>
          <a:xfrm>
            <a:off x="1809750" y="835680"/>
            <a:ext cx="1162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Userland Provider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FB43E1A-18F5-9C7F-6325-0A2514768013}"/>
              </a:ext>
            </a:extLst>
          </p:cNvPr>
          <p:cNvCxnSpPr>
            <a:cxnSpLocks/>
          </p:cNvCxnSpPr>
          <p:nvPr/>
        </p:nvCxnSpPr>
        <p:spPr>
          <a:xfrm>
            <a:off x="4679950" y="1987550"/>
            <a:ext cx="482600" cy="342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0C46CA1-8E48-4E2D-FE3B-C73F5C4BC284}"/>
              </a:ext>
            </a:extLst>
          </p:cNvPr>
          <p:cNvSpPr txBox="1"/>
          <p:nvPr/>
        </p:nvSpPr>
        <p:spPr>
          <a:xfrm>
            <a:off x="4991100" y="2159000"/>
            <a:ext cx="1162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ETW Provider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530C477-5450-804F-1C50-8EA8517B2BD4}"/>
              </a:ext>
            </a:extLst>
          </p:cNvPr>
          <p:cNvCxnSpPr>
            <a:cxnSpLocks/>
          </p:cNvCxnSpPr>
          <p:nvPr/>
        </p:nvCxnSpPr>
        <p:spPr>
          <a:xfrm flipH="1">
            <a:off x="6432550" y="892045"/>
            <a:ext cx="1169125" cy="720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C98A2E-0E88-2ECC-B1CE-37DA0EEF8E0E}"/>
              </a:ext>
            </a:extLst>
          </p:cNvPr>
          <p:cNvSpPr txBox="1"/>
          <p:nvPr/>
        </p:nvSpPr>
        <p:spPr>
          <a:xfrm>
            <a:off x="7506425" y="491520"/>
            <a:ext cx="1162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Output JSON File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E1195B6-E098-5D27-AF4D-6682740A8371}"/>
              </a:ext>
            </a:extLst>
          </p:cNvPr>
          <p:cNvCxnSpPr>
            <a:cxnSpLocks/>
          </p:cNvCxnSpPr>
          <p:nvPr/>
        </p:nvCxnSpPr>
        <p:spPr>
          <a:xfrm>
            <a:off x="827087" y="1094098"/>
            <a:ext cx="320675" cy="803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509AA0B-0037-8144-0119-0EEADB75D260}"/>
              </a:ext>
            </a:extLst>
          </p:cNvPr>
          <p:cNvSpPr txBox="1"/>
          <p:nvPr/>
        </p:nvSpPr>
        <p:spPr>
          <a:xfrm>
            <a:off x="111124" y="521398"/>
            <a:ext cx="1355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Filter on Event Names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3B954CB-0FC5-0970-6974-84DB93152775}"/>
              </a:ext>
            </a:extLst>
          </p:cNvPr>
          <p:cNvCxnSpPr>
            <a:cxnSpLocks/>
          </p:cNvCxnSpPr>
          <p:nvPr/>
        </p:nvCxnSpPr>
        <p:spPr>
          <a:xfrm flipH="1" flipV="1">
            <a:off x="3117850" y="2044700"/>
            <a:ext cx="1231900" cy="1231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464C2CC-CD31-BE67-2E20-D1FF71F40A41}"/>
              </a:ext>
            </a:extLst>
          </p:cNvPr>
          <p:cNvSpPr txBox="1"/>
          <p:nvPr/>
        </p:nvSpPr>
        <p:spPr>
          <a:xfrm>
            <a:off x="4083050" y="3041650"/>
            <a:ext cx="1574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Karla" pitchFamily="2" charset="0"/>
                <a:ea typeface="Karla" pitchFamily="2" charset="0"/>
              </a:rPr>
              <a:t>Filter on Assembly Loading Events</a:t>
            </a:r>
          </a:p>
        </p:txBody>
      </p:sp>
    </p:spTree>
    <p:extLst>
      <p:ext uri="{BB962C8B-B14F-4D97-AF65-F5344CB8AC3E}">
        <p14:creationId xmlns:p14="http://schemas.microsoft.com/office/powerpoint/2010/main" val="1495005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5" grpId="0"/>
      <p:bldP spid="18" grpId="0"/>
      <p:bldP spid="2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86A3A-0135-6A51-F5BB-CAEB2173D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7150"/>
            <a:ext cx="7704000" cy="572700"/>
          </a:xfrm>
        </p:spPr>
        <p:txBody>
          <a:bodyPr/>
          <a:lstStyle/>
          <a:p>
            <a:r>
              <a:rPr lang="en-US" dirty="0"/>
              <a:t>Create Trace Session and Log Output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56EF6D-67F1-1031-1D90-728E8B0407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420"/>
          <a:stretch/>
        </p:blipFill>
        <p:spPr>
          <a:xfrm>
            <a:off x="685800" y="756775"/>
            <a:ext cx="7772400" cy="416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8137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B5EE8-A8CA-0F3F-8E84-F9C7BAFD2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4025"/>
            <a:ext cx="7704000" cy="572700"/>
          </a:xfrm>
        </p:spPr>
        <p:txBody>
          <a:bodyPr/>
          <a:lstStyle/>
          <a:p>
            <a:r>
              <a:rPr lang="en-US" dirty="0"/>
              <a:t>Consume Output to Centralized Analysis Platform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0669D7-8A68-EA29-DB5E-AD5C83B981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3" t="6911" r="1552"/>
          <a:stretch/>
        </p:blipFill>
        <p:spPr>
          <a:xfrm>
            <a:off x="1184398" y="819619"/>
            <a:ext cx="6775203" cy="409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4022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532F4-C8D2-697B-75B5-6069DDD61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023" y="0"/>
            <a:ext cx="7704000" cy="572700"/>
          </a:xfrm>
        </p:spPr>
        <p:txBody>
          <a:bodyPr/>
          <a:lstStyle/>
          <a:p>
            <a:r>
              <a:rPr lang="en-US" dirty="0"/>
              <a:t>Analyze Ingested Data and Profit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7273A9-BCE5-DCCD-5162-A25021ED3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699625"/>
            <a:ext cx="7772400" cy="430940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4E15F9B-EB3F-0CAB-D229-65DACF292384}"/>
              </a:ext>
            </a:extLst>
          </p:cNvPr>
          <p:cNvCxnSpPr>
            <a:cxnSpLocks/>
          </p:cNvCxnSpPr>
          <p:nvPr/>
        </p:nvCxnSpPr>
        <p:spPr>
          <a:xfrm>
            <a:off x="1660712" y="1513958"/>
            <a:ext cx="262217" cy="644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2321F88-340D-4CED-68B6-27AE6E7F9027}"/>
              </a:ext>
            </a:extLst>
          </p:cNvPr>
          <p:cNvSpPr txBox="1"/>
          <p:nvPr/>
        </p:nvSpPr>
        <p:spPr>
          <a:xfrm>
            <a:off x="978274" y="1206181"/>
            <a:ext cx="13648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>
                <a:latin typeface=""/>
                <a:ea typeface="Karla" pitchFamily="2" charset="0"/>
                <a:sym typeface="Roboto Mono"/>
              </a:rPr>
              <a:t>Process Name</a:t>
            </a:r>
            <a:endParaRPr lang="en-US" dirty="0">
              <a:latin typeface=""/>
              <a:ea typeface="Karla" pitchFamily="2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0A4163C-A188-88C0-9AC9-9D24788CBFA1}"/>
              </a:ext>
            </a:extLst>
          </p:cNvPr>
          <p:cNvCxnSpPr>
            <a:cxnSpLocks/>
          </p:cNvCxnSpPr>
          <p:nvPr/>
        </p:nvCxnSpPr>
        <p:spPr>
          <a:xfrm flipH="1">
            <a:off x="3556747" y="1545745"/>
            <a:ext cx="316006" cy="478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CEB7116-3A9F-2DD0-1D36-01719FF13367}"/>
              </a:ext>
            </a:extLst>
          </p:cNvPr>
          <p:cNvSpPr txBox="1"/>
          <p:nvPr/>
        </p:nvSpPr>
        <p:spPr>
          <a:xfrm>
            <a:off x="3318062" y="1237968"/>
            <a:ext cx="13648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>
                <a:latin typeface=""/>
                <a:ea typeface="Karla" pitchFamily="2" charset="0"/>
                <a:sym typeface="Roboto Mono"/>
              </a:rPr>
              <a:t>Event Name</a:t>
            </a:r>
            <a:endParaRPr lang="en-US" dirty="0">
              <a:latin typeface=""/>
              <a:ea typeface="Karla" pitchFamily="2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33FB89-24DD-D2F7-35AF-E07C80F1F0DE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5780552" y="1526225"/>
            <a:ext cx="332818" cy="518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AB13B0B-1AE2-63A0-87D0-75610CF07746}"/>
              </a:ext>
            </a:extLst>
          </p:cNvPr>
          <p:cNvSpPr txBox="1"/>
          <p:nvPr/>
        </p:nvSpPr>
        <p:spPr>
          <a:xfrm>
            <a:off x="5007350" y="1218448"/>
            <a:ext cx="22120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>
                <a:latin typeface=""/>
                <a:ea typeface="Karla" pitchFamily="2" charset="0"/>
                <a:sym typeface="Roboto Mono"/>
              </a:rPr>
              <a:t>Loaded Assembly Name</a:t>
            </a:r>
            <a:endParaRPr lang="en-US" dirty="0">
              <a:latin typeface=""/>
              <a:ea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159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43B70-4B47-88C2-FAF0-0D49C441C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8100" y="1786218"/>
            <a:ext cx="6367800" cy="1714500"/>
          </a:xfrm>
        </p:spPr>
        <p:txBody>
          <a:bodyPr/>
          <a:lstStyle/>
          <a:p>
            <a:pPr algn="ctr"/>
            <a:r>
              <a:rPr lang="en-US" dirty="0"/>
              <a:t>Final Thoughts</a:t>
            </a:r>
          </a:p>
        </p:txBody>
      </p:sp>
    </p:spTree>
    <p:extLst>
      <p:ext uri="{BB962C8B-B14F-4D97-AF65-F5344CB8AC3E}">
        <p14:creationId xmlns:p14="http://schemas.microsoft.com/office/powerpoint/2010/main" val="2502899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DD52A185-2B9B-6634-2B3E-230115FC6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Tracing For Windows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30B0EA81-8711-58D8-D3DF-D9FF0C4FC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7731" y="1310975"/>
            <a:ext cx="7188537" cy="2893800"/>
          </a:xfrm>
        </p:spPr>
        <p:txBody>
          <a:bodyPr/>
          <a:lstStyle/>
          <a:p>
            <a:pPr algn="l">
              <a:lnSpc>
                <a:spcPct val="200000"/>
              </a:lnSpc>
            </a:pPr>
            <a:r>
              <a:rPr lang="en-US" dirty="0"/>
              <a:t>Event Tracing for Windows (ETW) provides a mechanism to trace and log events that are raised by user-mode applications and kernel-mode drivers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Introduced in Windows 2000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Originally designed for performance monitoring and debugging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Endpoint security products have begun to leverage ETW to identify malicious activity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Microsoft Defender for Endpoint (MDE) relies heavily on ETW</a:t>
            </a:r>
          </a:p>
          <a:p>
            <a:pPr algn="l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6809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AB2F-2E2D-2F7E-5341-A3D2F877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7" name="Subtitle 15">
            <a:extLst>
              <a:ext uri="{FF2B5EF4-FFF2-40B4-BE49-F238E27FC236}">
                <a16:creationId xmlns:a16="http://schemas.microsoft.com/office/drawing/2014/main" id="{072A0752-0B72-03E2-EB01-A705B13747DA}"/>
              </a:ext>
            </a:extLst>
          </p:cNvPr>
          <p:cNvSpPr txBox="1">
            <a:spLocks/>
          </p:cNvSpPr>
          <p:nvPr/>
        </p:nvSpPr>
        <p:spPr>
          <a:xfrm>
            <a:off x="977731" y="1124850"/>
            <a:ext cx="7188537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dirty="0"/>
              <a:t>ETW is a treasure trove of insight into the telemetry generated by operational capabilities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Leveraging this insight allows us to identify stronger process contexts and reinforce operational decisions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”</a:t>
            </a:r>
            <a:r>
              <a:rPr lang="en-US" dirty="0" err="1"/>
              <a:t>CrowdLight</a:t>
            </a:r>
            <a:r>
              <a:rPr lang="en-US" dirty="0"/>
              <a:t>” provides a foundation for further research into additional telemetry sources that can provide additional insight into similar behaviors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ETW TI, Kernel Callbacks, Userland Hooks, etc.</a:t>
            </a:r>
            <a:endParaRPr lang="en-US" sz="500" dirty="0"/>
          </a:p>
          <a:p>
            <a:pPr algn="l">
              <a:lnSpc>
                <a:spcPct val="200000"/>
              </a:lnSpc>
            </a:pPr>
            <a:endParaRPr lang="en-US" sz="1200" dirty="0"/>
          </a:p>
          <a:p>
            <a:pPr lvl="1" algn="l">
              <a:lnSpc>
                <a:spcPct val="200000"/>
              </a:lnSpc>
            </a:pPr>
            <a:endParaRPr lang="en-US" sz="100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3925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81B418-3688-474C-DAC3-CE50B0111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2149" y="229125"/>
            <a:ext cx="5459700" cy="5727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55D7567-4260-E36D-F14C-6B537CF9E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6485" y="972450"/>
            <a:ext cx="7071027" cy="2893800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US" dirty="0"/>
              <a:t>https://blog.palantir.com/tampering-with-windows-event-tracing-background-offense-and-defense-4be7ac62ac63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https://bmcder.com/blog/a-begginers-all-inclusive-guide-to-etw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https://</a:t>
            </a:r>
            <a:r>
              <a:rPr lang="en-US" dirty="0" err="1"/>
              <a:t>nasbench.medium.com</a:t>
            </a:r>
            <a:r>
              <a:rPr lang="en-US" dirty="0"/>
              <a:t>/a-primer-on-event-tracing-for-windows-etw-997725c082bf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https://github.com/jdu2600/Windows10EtwEvents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https://twitter.com/domchell/status/1506365918556962832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https://ruxcon.org.au/assets/2016/slides/ETW_16_RUXCON_NJR_no_notes.pdf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https://github.com/mandiant/SilkETW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https://whiteknightlabs.com/2021/12/11/bypassing-etw-for-fun-and-profit/</a:t>
            </a:r>
          </a:p>
          <a:p>
            <a:pPr algn="l">
              <a:lnSpc>
                <a:spcPct val="150000"/>
              </a:lnSpc>
            </a:pPr>
            <a:r>
              <a:rPr lang="en-US" dirty="0"/>
              <a:t>https://</a:t>
            </a:r>
            <a:r>
              <a:rPr lang="en-US" dirty="0" err="1"/>
              <a:t>www.mdsec.co.uk</a:t>
            </a:r>
            <a:r>
              <a:rPr lang="en-US" dirty="0"/>
              <a:t>/2020/03/hiding-your-net-</a:t>
            </a:r>
            <a:r>
              <a:rPr lang="en-US" dirty="0" err="1"/>
              <a:t>etw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8255471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CA1B53-AD3A-81D0-C1E2-C7743783E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55" y="1714500"/>
            <a:ext cx="7352488" cy="1714500"/>
          </a:xfrm>
        </p:spPr>
        <p:txBody>
          <a:bodyPr/>
          <a:lstStyle/>
          <a:p>
            <a:pPr algn="ctr"/>
            <a:r>
              <a:rPr lang="en-US" dirty="0"/>
              <a:t>Thank You For Listening</a:t>
            </a:r>
          </a:p>
        </p:txBody>
      </p:sp>
      <p:pic>
        <p:nvPicPr>
          <p:cNvPr id="5" name="Google Shape;11689;p115">
            <a:hlinkClick r:id="rId2"/>
            <a:extLst>
              <a:ext uri="{FF2B5EF4-FFF2-40B4-BE49-F238E27FC236}">
                <a16:creationId xmlns:a16="http://schemas.microsoft.com/office/drawing/2014/main" id="{CEAAC045-0600-87A1-FDC4-01B180B7D48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7743" y="4637675"/>
            <a:ext cx="1228513" cy="505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8775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4B3720F-EDBA-8B22-9078-1414592139FE}"/>
              </a:ext>
            </a:extLst>
          </p:cNvPr>
          <p:cNvSpPr/>
          <p:nvPr/>
        </p:nvSpPr>
        <p:spPr>
          <a:xfrm>
            <a:off x="2070847" y="490818"/>
            <a:ext cx="2460812" cy="484094"/>
          </a:xfrm>
          <a:prstGeom prst="roundRect">
            <a:avLst/>
          </a:prstGeom>
          <a:solidFill>
            <a:srgbClr val="53FDD8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ETW Controller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41AF418-DB01-5EDD-C587-1D7F0FE75224}"/>
              </a:ext>
            </a:extLst>
          </p:cNvPr>
          <p:cNvSpPr/>
          <p:nvPr/>
        </p:nvSpPr>
        <p:spPr>
          <a:xfrm>
            <a:off x="1438851" y="1687606"/>
            <a:ext cx="3654222" cy="1835523"/>
          </a:xfrm>
          <a:prstGeom prst="roundRect">
            <a:avLst/>
          </a:prstGeom>
          <a:solidFill>
            <a:srgbClr val="53FDD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dk1"/>
                </a:solidFill>
              </a:rPr>
              <a:t>Event Tracing Session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EBCC498-DB2D-C238-70C2-525F8C5AF330}"/>
              </a:ext>
            </a:extLst>
          </p:cNvPr>
          <p:cNvSpPr/>
          <p:nvPr/>
        </p:nvSpPr>
        <p:spPr>
          <a:xfrm>
            <a:off x="3422277" y="4184277"/>
            <a:ext cx="2460812" cy="484094"/>
          </a:xfrm>
          <a:prstGeom prst="roundRect">
            <a:avLst/>
          </a:prstGeom>
          <a:solidFill>
            <a:srgbClr val="53FDD8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ETW Consumer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A733BC8-5D9C-2524-7642-BABF04685D30}"/>
              </a:ext>
            </a:extLst>
          </p:cNvPr>
          <p:cNvSpPr/>
          <p:nvPr/>
        </p:nvSpPr>
        <p:spPr>
          <a:xfrm>
            <a:off x="699249" y="4184277"/>
            <a:ext cx="2460812" cy="484094"/>
          </a:xfrm>
          <a:prstGeom prst="roundRect">
            <a:avLst/>
          </a:prstGeom>
          <a:solidFill>
            <a:srgbClr val="53FDD8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ETW Provider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5094DC45-7C64-FBE8-B423-DDC16744291C}"/>
              </a:ext>
            </a:extLst>
          </p:cNvPr>
          <p:cNvSpPr/>
          <p:nvPr/>
        </p:nvSpPr>
        <p:spPr>
          <a:xfrm>
            <a:off x="7180728" y="2191871"/>
            <a:ext cx="1378323" cy="719418"/>
          </a:xfrm>
          <a:prstGeom prst="can">
            <a:avLst/>
          </a:prstGeom>
          <a:solidFill>
            <a:srgbClr val="53FDD8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Log Files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0F3D0D7-FF3E-B3D8-48F0-AFE79B0689C7}"/>
              </a:ext>
            </a:extLst>
          </p:cNvPr>
          <p:cNvCxnSpPr>
            <a:cxnSpLocks/>
          </p:cNvCxnSpPr>
          <p:nvPr/>
        </p:nvCxnSpPr>
        <p:spPr>
          <a:xfrm flipV="1">
            <a:off x="2057400" y="3207124"/>
            <a:ext cx="0" cy="85388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301642B-3557-D9A9-24C5-7129C85265DB}"/>
              </a:ext>
            </a:extLst>
          </p:cNvPr>
          <p:cNvCxnSpPr>
            <a:cxnSpLocks/>
          </p:cNvCxnSpPr>
          <p:nvPr/>
        </p:nvCxnSpPr>
        <p:spPr>
          <a:xfrm>
            <a:off x="4466104" y="3207124"/>
            <a:ext cx="0" cy="85388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7C58536-41D8-A538-DF0B-223097AE5D2B}"/>
              </a:ext>
            </a:extLst>
          </p:cNvPr>
          <p:cNvCxnSpPr/>
          <p:nvPr/>
        </p:nvCxnSpPr>
        <p:spPr>
          <a:xfrm flipV="1">
            <a:off x="2498914" y="1086971"/>
            <a:ext cx="0" cy="4572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55FBCF2-220F-4995-F639-8E28BBFB111F}"/>
              </a:ext>
            </a:extLst>
          </p:cNvPr>
          <p:cNvCxnSpPr>
            <a:cxnSpLocks/>
          </p:cNvCxnSpPr>
          <p:nvPr/>
        </p:nvCxnSpPr>
        <p:spPr>
          <a:xfrm>
            <a:off x="4080623" y="1086971"/>
            <a:ext cx="0" cy="4572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7E2C7B-847D-5F3E-5C8E-BD28FAA0E922}"/>
              </a:ext>
            </a:extLst>
          </p:cNvPr>
          <p:cNvCxnSpPr/>
          <p:nvPr/>
        </p:nvCxnSpPr>
        <p:spPr>
          <a:xfrm>
            <a:off x="5345206" y="2605367"/>
            <a:ext cx="155313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6D456089-5D25-2178-D1CD-78648EAFA9AE}"/>
              </a:ext>
            </a:extLst>
          </p:cNvPr>
          <p:cNvCxnSpPr/>
          <p:nvPr/>
        </p:nvCxnSpPr>
        <p:spPr>
          <a:xfrm rot="10800000" flipV="1">
            <a:off x="6121773" y="3106270"/>
            <a:ext cx="1748116" cy="1320053"/>
          </a:xfrm>
          <a:prstGeom prst="bentConnector3">
            <a:avLst>
              <a:gd name="adj1" fmla="val -385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E4D69678-43FB-6FC5-9FCC-B74B76A1731F}"/>
              </a:ext>
            </a:extLst>
          </p:cNvPr>
          <p:cNvSpPr/>
          <p:nvPr/>
        </p:nvSpPr>
        <p:spPr>
          <a:xfrm>
            <a:off x="1694329" y="2301690"/>
            <a:ext cx="753035" cy="82699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ysClr val="windowText" lastClr="000000"/>
                </a:solidFill>
              </a:rPr>
              <a:t>Session 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E352BBA-3CA9-52E0-A049-CB955CC77F3F}"/>
              </a:ext>
            </a:extLst>
          </p:cNvPr>
          <p:cNvSpPr/>
          <p:nvPr/>
        </p:nvSpPr>
        <p:spPr>
          <a:xfrm>
            <a:off x="2889444" y="2301690"/>
            <a:ext cx="753035" cy="8269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Session 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2F8908A-FBC2-6CE5-F768-F292374C03A3}"/>
              </a:ext>
            </a:extLst>
          </p:cNvPr>
          <p:cNvSpPr/>
          <p:nvPr/>
        </p:nvSpPr>
        <p:spPr>
          <a:xfrm>
            <a:off x="4089587" y="2303926"/>
            <a:ext cx="753035" cy="8269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Session 3</a:t>
            </a:r>
            <a:endParaRPr lang="en-US" sz="1100" dirty="0">
              <a:solidFill>
                <a:sysClr val="windowText" lastClr="000000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47EF5E0-D514-EF44-CC66-6243288DCDB8}"/>
              </a:ext>
            </a:extLst>
          </p:cNvPr>
          <p:cNvCxnSpPr>
            <a:cxnSpLocks/>
          </p:cNvCxnSpPr>
          <p:nvPr/>
        </p:nvCxnSpPr>
        <p:spPr>
          <a:xfrm flipV="1">
            <a:off x="2272553" y="3274359"/>
            <a:ext cx="773206" cy="78665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8A7FFCD6-DD11-0782-0960-35BCDB29FDA3}"/>
              </a:ext>
            </a:extLst>
          </p:cNvPr>
          <p:cNvSpPr txBox="1"/>
          <p:nvPr/>
        </p:nvSpPr>
        <p:spPr>
          <a:xfrm>
            <a:off x="2585197" y="1177370"/>
            <a:ext cx="1432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Enable/Disable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69D4E33-C88F-C857-234F-7520C3B96060}"/>
              </a:ext>
            </a:extLst>
          </p:cNvPr>
          <p:cNvSpPr txBox="1"/>
          <p:nvPr/>
        </p:nvSpPr>
        <p:spPr>
          <a:xfrm>
            <a:off x="1206891" y="3699814"/>
            <a:ext cx="7429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Events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A1C5055-7633-E9BE-693E-3A5BCC492406}"/>
              </a:ext>
            </a:extLst>
          </p:cNvPr>
          <p:cNvSpPr txBox="1"/>
          <p:nvPr/>
        </p:nvSpPr>
        <p:spPr>
          <a:xfrm>
            <a:off x="4466104" y="3592092"/>
            <a:ext cx="13783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Events in Real-Time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AA0AF42-0F93-E6E9-F3B7-5930F269645E}"/>
              </a:ext>
            </a:extLst>
          </p:cNvPr>
          <p:cNvSpPr txBox="1"/>
          <p:nvPr/>
        </p:nvSpPr>
        <p:spPr>
          <a:xfrm>
            <a:off x="5730967" y="2228625"/>
            <a:ext cx="7816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Events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33BD40A-AA1D-95D1-26CE-3C06D01E7574}"/>
              </a:ext>
            </a:extLst>
          </p:cNvPr>
          <p:cNvSpPr txBox="1"/>
          <p:nvPr/>
        </p:nvSpPr>
        <p:spPr>
          <a:xfrm>
            <a:off x="6306668" y="4067737"/>
            <a:ext cx="1378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Logged Events</a:t>
            </a:r>
          </a:p>
        </p:txBody>
      </p:sp>
    </p:spTree>
    <p:extLst>
      <p:ext uri="{BB962C8B-B14F-4D97-AF65-F5344CB8AC3E}">
        <p14:creationId xmlns:p14="http://schemas.microsoft.com/office/powerpoint/2010/main" val="2200486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animBg="1"/>
      <p:bldP spid="9" grpId="0" animBg="1"/>
      <p:bldP spid="10" grpId="0" animBg="1"/>
      <p:bldP spid="11" grpId="0" animBg="1"/>
      <p:bldP spid="12" grpId="0" animBg="1"/>
      <p:bldP spid="24" grpId="0" animBg="1"/>
      <p:bldP spid="25" grpId="0" animBg="1"/>
      <p:bldP spid="26" grpId="0" animBg="1"/>
      <p:bldP spid="34" grpId="0"/>
      <p:bldP spid="36" grpId="0"/>
      <p:bldP spid="38" grpId="0"/>
      <p:bldP spid="40" grpId="0"/>
      <p:bldP spid="4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B31B2-6337-590F-C3D2-FD2AB7AE0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ETW Controllers</a:t>
            </a:r>
          </a:p>
        </p:txBody>
      </p:sp>
      <p:sp>
        <p:nvSpPr>
          <p:cNvPr id="4" name="Subtitle 15">
            <a:extLst>
              <a:ext uri="{FF2B5EF4-FFF2-40B4-BE49-F238E27FC236}">
                <a16:creationId xmlns:a16="http://schemas.microsoft.com/office/drawing/2014/main" id="{8DCA59B5-A150-A22B-46D9-9F1F650AF4E5}"/>
              </a:ext>
            </a:extLst>
          </p:cNvPr>
          <p:cNvSpPr txBox="1">
            <a:spLocks/>
          </p:cNvSpPr>
          <p:nvPr/>
        </p:nvSpPr>
        <p:spPr>
          <a:xfrm>
            <a:off x="977731" y="1124850"/>
            <a:ext cx="7188537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dirty="0"/>
              <a:t>Responsible for managing trace sessions, providers, and consumers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Start and stop event tracing sessions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Enables and disables providers within a trace session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Users/Services that can control trace sessions: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Local Administrators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Users in the Performance Log Users group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Services running as LocalSystem, LocalService, or NetworkService</a:t>
            </a:r>
          </a:p>
        </p:txBody>
      </p:sp>
    </p:spTree>
    <p:extLst>
      <p:ext uri="{BB962C8B-B14F-4D97-AF65-F5344CB8AC3E}">
        <p14:creationId xmlns:p14="http://schemas.microsoft.com/office/powerpoint/2010/main" val="3903883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B31B2-6337-590F-C3D2-FD2AB7AE0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ETW Trace Sessions</a:t>
            </a:r>
          </a:p>
        </p:txBody>
      </p:sp>
      <p:sp>
        <p:nvSpPr>
          <p:cNvPr id="4" name="Subtitle 15">
            <a:extLst>
              <a:ext uri="{FF2B5EF4-FFF2-40B4-BE49-F238E27FC236}">
                <a16:creationId xmlns:a16="http://schemas.microsoft.com/office/drawing/2014/main" id="{8DCA59B5-A150-A22B-46D9-9F1F650AF4E5}"/>
              </a:ext>
            </a:extLst>
          </p:cNvPr>
          <p:cNvSpPr txBox="1">
            <a:spLocks/>
          </p:cNvSpPr>
          <p:nvPr/>
        </p:nvSpPr>
        <p:spPr>
          <a:xfrm>
            <a:off x="977731" y="1124850"/>
            <a:ext cx="7188537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dirty="0"/>
              <a:t>Consumer of one or more ETW providers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Events can be consumed in real-time or outputted to .ETL files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Trace sessions have the ability to filter providers are particular events 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Event Tracing supports a maximum of 64 event tracing sessions executing simultaneously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366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B31B2-6337-590F-C3D2-FD2AB7AE0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ETW Providers</a:t>
            </a:r>
          </a:p>
        </p:txBody>
      </p:sp>
      <p:sp>
        <p:nvSpPr>
          <p:cNvPr id="4" name="Subtitle 15">
            <a:extLst>
              <a:ext uri="{FF2B5EF4-FFF2-40B4-BE49-F238E27FC236}">
                <a16:creationId xmlns:a16="http://schemas.microsoft.com/office/drawing/2014/main" id="{8DCA59B5-A150-A22B-46D9-9F1F650AF4E5}"/>
              </a:ext>
            </a:extLst>
          </p:cNvPr>
          <p:cNvSpPr txBox="1">
            <a:spLocks/>
          </p:cNvSpPr>
          <p:nvPr/>
        </p:nvSpPr>
        <p:spPr>
          <a:xfrm>
            <a:off x="977731" y="1124850"/>
            <a:ext cx="7188537" cy="28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Roboto Mono"/>
              <a:buChar char="●"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●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○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 Mono"/>
              <a:buChar char="■"/>
              <a:defRPr sz="21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en-US" dirty="0"/>
              <a:t>Responsible for generating events and writing them to ETW trace sessions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Providers exist in both userland and the kernel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Providers have unique GUIDs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Applications can register ETW providers and write events to them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Four types of ETW providers: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Manifest-Based Providers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MOF Providers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Windows Software Trace Preprocessor (WPP) Providers</a:t>
            </a:r>
          </a:p>
          <a:p>
            <a:pPr lvl="1" algn="l">
              <a:lnSpc>
                <a:spcPct val="200000"/>
              </a:lnSpc>
            </a:pPr>
            <a:r>
              <a:rPr lang="en-US" sz="1200" dirty="0"/>
              <a:t>TraceLogging Providers</a:t>
            </a:r>
            <a:endParaRPr lang="en-US" sz="100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768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D83A7-B530-2A5F-3D82-C85A35AC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ETW Providers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7C6AC551-4F9F-B6FA-7A0D-D03DCEDB39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6575" y="1265537"/>
            <a:ext cx="3203550" cy="390900"/>
          </a:xfrm>
        </p:spPr>
        <p:txBody>
          <a:bodyPr/>
          <a:lstStyle/>
          <a:p>
            <a:pPr marL="0"/>
            <a:r>
              <a:rPr lang="en-US" dirty="0"/>
              <a:t>Manifest-Based Providers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A85017CD-F9CC-1BD5-C17F-3B339ED4C61B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5021676" y="1265537"/>
            <a:ext cx="3007800" cy="390900"/>
          </a:xfrm>
        </p:spPr>
        <p:txBody>
          <a:bodyPr/>
          <a:lstStyle/>
          <a:p>
            <a:pPr marL="0"/>
            <a:r>
              <a:rPr lang="en-US" dirty="0"/>
              <a:t>MOF (Classic) Providers</a:t>
            </a:r>
          </a:p>
        </p:txBody>
      </p:sp>
      <p:sp>
        <p:nvSpPr>
          <p:cNvPr id="17" name="Subtitle 16">
            <a:extLst>
              <a:ext uri="{FF2B5EF4-FFF2-40B4-BE49-F238E27FC236}">
                <a16:creationId xmlns:a16="http://schemas.microsoft.com/office/drawing/2014/main" id="{1A3840FA-8BDC-3E43-6A49-7A20F385681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792470" y="1656437"/>
            <a:ext cx="3651759" cy="1393963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Use an XML-based manifest to define events so consumers know how to consume them</a:t>
            </a:r>
          </a:p>
          <a:p>
            <a:pPr lvl="1" algn="l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Referred to as Instrumentation Manifest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Can be enabled by up to </a:t>
            </a:r>
            <a:r>
              <a:rPr lang="en-US" dirty="0">
                <a:solidFill>
                  <a:schemeClr val="accent6"/>
                </a:solidFill>
              </a:rPr>
              <a:t>eight</a:t>
            </a:r>
            <a:r>
              <a:rPr lang="en-US" dirty="0"/>
              <a:t> trace sessions simultaneously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Primary provider for Windows Event Log</a:t>
            </a:r>
          </a:p>
          <a:p>
            <a:pPr lvl="1" algn="l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Requires </a:t>
            </a:r>
            <a:r>
              <a:rPr lang="en-US" dirty="0">
                <a:solidFill>
                  <a:schemeClr val="accent6"/>
                </a:solidFill>
              </a:rPr>
              <a:t>channel</a:t>
            </a:r>
            <a:r>
              <a:rPr lang="en-US" dirty="0"/>
              <a:t> attribute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dirty="0">
                <a:solidFill>
                  <a:schemeClr val="accent6"/>
                </a:solidFill>
              </a:rPr>
              <a:t>EventRegister</a:t>
            </a:r>
            <a:r>
              <a:rPr lang="en-US" dirty="0"/>
              <a:t> and </a:t>
            </a:r>
            <a:r>
              <a:rPr lang="en-US" dirty="0">
                <a:solidFill>
                  <a:schemeClr val="accent6"/>
                </a:solidFill>
              </a:rPr>
              <a:t>EventWrite</a:t>
            </a:r>
            <a:r>
              <a:rPr lang="en-US" dirty="0"/>
              <a:t> functions to register and write events</a:t>
            </a:r>
          </a:p>
        </p:txBody>
      </p:sp>
      <p:sp>
        <p:nvSpPr>
          <p:cNvPr id="3" name="Subtitle 16">
            <a:extLst>
              <a:ext uri="{FF2B5EF4-FFF2-40B4-BE49-F238E27FC236}">
                <a16:creationId xmlns:a16="http://schemas.microsoft.com/office/drawing/2014/main" id="{3534AF84-7427-6D83-4F2A-2F40A8C464D6}"/>
              </a:ext>
            </a:extLst>
          </p:cNvPr>
          <p:cNvSpPr txBox="1">
            <a:spLocks/>
          </p:cNvSpPr>
          <p:nvPr/>
        </p:nvSpPr>
        <p:spPr>
          <a:xfrm>
            <a:off x="4699696" y="1656437"/>
            <a:ext cx="3651759" cy="1393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Mono"/>
              <a:buNone/>
              <a:defRPr sz="1400" b="0" i="0" u="none" strike="noStrike" cap="none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Use MOF classes to define events so consumers know how to consume them</a:t>
            </a:r>
          </a:p>
          <a:p>
            <a:pPr lvl="1" algn="l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Think back to WMI providers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Can be enabled by only </a:t>
            </a:r>
            <a:r>
              <a:rPr lang="en-US" dirty="0">
                <a:solidFill>
                  <a:schemeClr val="accent6"/>
                </a:solidFill>
              </a:rPr>
              <a:t>one</a:t>
            </a:r>
            <a:r>
              <a:rPr lang="en-US" dirty="0"/>
              <a:t> trace session at a time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Use the </a:t>
            </a:r>
            <a:r>
              <a:rPr lang="en-US" dirty="0">
                <a:solidFill>
                  <a:schemeClr val="accent6"/>
                </a:solidFill>
              </a:rPr>
              <a:t>RegisterTraceGuids</a:t>
            </a:r>
            <a:r>
              <a:rPr lang="en-US" dirty="0"/>
              <a:t> and </a:t>
            </a:r>
            <a:r>
              <a:rPr lang="en-US" dirty="0">
                <a:solidFill>
                  <a:schemeClr val="accent6"/>
                </a:solidFill>
              </a:rPr>
              <a:t>TraceEvent</a:t>
            </a:r>
            <a:r>
              <a:rPr lang="en-US" dirty="0"/>
              <a:t> functions to register and write events</a:t>
            </a:r>
          </a:p>
        </p:txBody>
      </p:sp>
    </p:spTree>
    <p:extLst>
      <p:ext uri="{BB962C8B-B14F-4D97-AF65-F5344CB8AC3E}">
        <p14:creationId xmlns:p14="http://schemas.microsoft.com/office/powerpoint/2010/main" val="3289730493"/>
      </p:ext>
    </p:extLst>
  </p:cSld>
  <p:clrMapOvr>
    <a:masterClrMapping/>
  </p:clrMapOvr>
</p:sld>
</file>

<file path=ppt/theme/theme1.xml><?xml version="1.0" encoding="utf-8"?>
<a:theme xmlns:a="http://schemas.openxmlformats.org/drawingml/2006/main" name="Impostors Among Crewmates by Slidesgo">
  <a:themeElements>
    <a:clrScheme name="Simple Light">
      <a:dk1>
        <a:srgbClr val="081D32"/>
      </a:dk1>
      <a:lt1>
        <a:srgbClr val="FFFFFF"/>
      </a:lt1>
      <a:dk2>
        <a:srgbClr val="B4DEFF"/>
      </a:dk2>
      <a:lt2>
        <a:srgbClr val="53FDD8"/>
      </a:lt2>
      <a:accent1>
        <a:srgbClr val="F7F169"/>
      </a:accent1>
      <a:accent2>
        <a:srgbClr val="60EF01"/>
      </a:accent2>
      <a:accent3>
        <a:srgbClr val="6A79FF"/>
      </a:accent3>
      <a:accent4>
        <a:srgbClr val="E852BE"/>
      </a:accent4>
      <a:accent5>
        <a:srgbClr val="EB8000"/>
      </a:accent5>
      <a:accent6>
        <a:srgbClr val="C62A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12630</TotalTime>
  <Words>1378</Words>
  <Application>Microsoft Macintosh PowerPoint</Application>
  <PresentationFormat>On-screen Show (16:9)</PresentationFormat>
  <Paragraphs>210</Paragraphs>
  <Slides>42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Amatic SC</vt:lpstr>
      <vt:lpstr>Arial</vt:lpstr>
      <vt:lpstr>Karla</vt:lpstr>
      <vt:lpstr>Roboto Mono</vt:lpstr>
      <vt:lpstr>Impostors Among Crewmates by Slidesgo</vt:lpstr>
      <vt:lpstr>IMPOSTORS AMONG CREWMATES: LEVERAGING ETW FOR RED TEAM PURPOSES</vt:lpstr>
      <vt:lpstr>AGENDA</vt:lpstr>
      <vt:lpstr>Introduction to ETW</vt:lpstr>
      <vt:lpstr>Event Tracing For Windows</vt:lpstr>
      <vt:lpstr>PowerPoint Presentation</vt:lpstr>
      <vt:lpstr>ETW Controllers</vt:lpstr>
      <vt:lpstr>ETW Trace Sessions</vt:lpstr>
      <vt:lpstr>ETW Providers</vt:lpstr>
      <vt:lpstr>ETW Providers</vt:lpstr>
      <vt:lpstr>ETW Providers</vt:lpstr>
      <vt:lpstr>ETW Consumers</vt:lpstr>
      <vt:lpstr>Interacting With ETW: Logman</vt:lpstr>
      <vt:lpstr>Enumerating Providers</vt:lpstr>
      <vt:lpstr>Enumerating Trace Sessions</vt:lpstr>
      <vt:lpstr>Analyzing Trace Sessions</vt:lpstr>
      <vt:lpstr>Interacting With ETW: PowerShell</vt:lpstr>
      <vt:lpstr>Creating a Trace Session</vt:lpstr>
      <vt:lpstr>Analyzing Providers</vt:lpstr>
      <vt:lpstr>Analyzing Providers</vt:lpstr>
      <vt:lpstr>Interacting With ETW: Performance Monitor</vt:lpstr>
      <vt:lpstr>Analyzing And Modifying Trace Sessions</vt:lpstr>
      <vt:lpstr>From Blue to Red</vt:lpstr>
      <vt:lpstr>Patching ETW Write Events</vt:lpstr>
      <vt:lpstr>Patching ETW Write Events</vt:lpstr>
      <vt:lpstr>Tampering With ETW Write Events: Considerations</vt:lpstr>
      <vt:lpstr>Key Logging With ETW</vt:lpstr>
      <vt:lpstr>Credential/Cookie Stealing With ETW</vt:lpstr>
      <vt:lpstr>Credential/Cookie Stealing With ETW</vt:lpstr>
      <vt:lpstr>Qualifying Normality</vt:lpstr>
      <vt:lpstr>Problem We Are Trying to Solve</vt:lpstr>
      <vt:lpstr>Introducing “CrowdLight”</vt:lpstr>
      <vt:lpstr>How to play?</vt:lpstr>
      <vt:lpstr>Identify ETW Providers and Events of Interest </vt:lpstr>
      <vt:lpstr>Microsoft-Windows-DotNETRuntime Provider</vt:lpstr>
      <vt:lpstr>Configuring SilkETW </vt:lpstr>
      <vt:lpstr>Create Trace Session and Log Output</vt:lpstr>
      <vt:lpstr>Consume Output to Centralized Analysis Platform </vt:lpstr>
      <vt:lpstr>Analyze Ingested Data and Profit </vt:lpstr>
      <vt:lpstr>Final Thoughts</vt:lpstr>
      <vt:lpstr>Conclusion</vt:lpstr>
      <vt:lpstr>References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IMPOSTORS AMONG CREWMATES: LEVERAGING ETW FOR RED TEAM PURPOSES</dc:title>
  <cp:lastModifiedBy>Fletcher Davis</cp:lastModifiedBy>
  <cp:revision>495</cp:revision>
  <dcterms:modified xsi:type="dcterms:W3CDTF">2022-10-05T18:10:20Z</dcterms:modified>
</cp:coreProperties>
</file>